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7" r:id="rId2"/>
    <p:sldId id="285" r:id="rId3"/>
    <p:sldId id="268" r:id="rId4"/>
    <p:sldId id="271" r:id="rId5"/>
    <p:sldId id="273" r:id="rId6"/>
    <p:sldId id="292" r:id="rId7"/>
    <p:sldId id="288" r:id="rId8"/>
    <p:sldId id="293" r:id="rId9"/>
    <p:sldId id="294" r:id="rId10"/>
    <p:sldId id="295" r:id="rId11"/>
    <p:sldId id="272" r:id="rId12"/>
    <p:sldId id="279" r:id="rId13"/>
    <p:sldId id="274" r:id="rId14"/>
    <p:sldId id="278" r:id="rId15"/>
    <p:sldId id="280" r:id="rId16"/>
    <p:sldId id="281" r:id="rId17"/>
    <p:sldId id="282" r:id="rId18"/>
    <p:sldId id="283" r:id="rId19"/>
    <p:sldId id="284" r:id="rId20"/>
    <p:sldId id="270" r:id="rId21"/>
    <p:sldId id="297" r:id="rId22"/>
    <p:sldId id="287" r:id="rId23"/>
    <p:sldId id="276" r:id="rId24"/>
    <p:sldId id="296" r:id="rId25"/>
    <p:sldId id="298" r:id="rId26"/>
    <p:sldId id="299" r:id="rId27"/>
    <p:sldId id="30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a:srgbClr val="990000"/>
    <a:srgbClr val="8000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7" autoAdjust="0"/>
    <p:restoredTop sz="94694" autoAdjust="0"/>
  </p:normalViewPr>
  <p:slideViewPr>
    <p:cSldViewPr snapToGrid="0">
      <p:cViewPr varScale="1">
        <p:scale>
          <a:sx n="108" d="100"/>
          <a:sy n="108" d="100"/>
        </p:scale>
        <p:origin x="80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2AA633-4671-4FB6-9F60-FAA6D6316695}" type="datetimeFigureOut">
              <a:rPr lang="en-US" smtClean="0"/>
              <a:t>9/12/2023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8C9DCC-10D3-4391-930B-923DBEADFFDB}" type="slidenum">
              <a:rPr lang="en-US" smtClean="0"/>
              <a:t>‹#›</a:t>
            </a:fld>
            <a:endParaRPr lang="en-US" dirty="0"/>
          </a:p>
        </p:txBody>
      </p:sp>
    </p:spTree>
    <p:extLst>
      <p:ext uri="{BB962C8B-B14F-4D97-AF65-F5344CB8AC3E}">
        <p14:creationId xmlns:p14="http://schemas.microsoft.com/office/powerpoint/2010/main" val="310565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1</a:t>
            </a:fld>
            <a:endParaRPr lang="en-US" dirty="0"/>
          </a:p>
        </p:txBody>
      </p:sp>
    </p:spTree>
    <p:extLst>
      <p:ext uri="{BB962C8B-B14F-4D97-AF65-F5344CB8AC3E}">
        <p14:creationId xmlns:p14="http://schemas.microsoft.com/office/powerpoint/2010/main" val="304061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STEP BY STEP COMPARISON WITH THE USER REPORTS GUIDE</a:t>
            </a:r>
          </a:p>
          <a:p>
            <a:pPr marL="228600" indent="-228600">
              <a:buAutoNum type="arabicPeriod"/>
            </a:pPr>
            <a:r>
              <a:rPr lang="en-US" dirty="0"/>
              <a:t>ARTS AND HUMANITIES, ARTS AND DESIGN EXAMPLE</a:t>
            </a:r>
          </a:p>
          <a:p>
            <a:pPr marL="228600" indent="-228600">
              <a:buAutoNum type="arabicPeriod"/>
            </a:pPr>
            <a:r>
              <a:rPr lang="en-US" dirty="0"/>
              <a:t>LASTLY, EXPORT TO PDF OR TO EXCEL</a:t>
            </a:r>
          </a:p>
        </p:txBody>
      </p:sp>
      <p:sp>
        <p:nvSpPr>
          <p:cNvPr id="4" name="Slide Number Placeholder 3"/>
          <p:cNvSpPr>
            <a:spLocks noGrp="1"/>
          </p:cNvSpPr>
          <p:nvPr>
            <p:ph type="sldNum" sz="quarter" idx="5"/>
          </p:nvPr>
        </p:nvSpPr>
        <p:spPr/>
        <p:txBody>
          <a:bodyPr/>
          <a:lstStyle/>
          <a:p>
            <a:fld id="{AF8C9DCC-10D3-4391-930B-923DBEADFFDB}" type="slidenum">
              <a:rPr lang="en-US" smtClean="0"/>
              <a:t>14</a:t>
            </a:fld>
            <a:endParaRPr lang="en-US" dirty="0"/>
          </a:p>
        </p:txBody>
      </p:sp>
    </p:spTree>
    <p:extLst>
      <p:ext uri="{BB962C8B-B14F-4D97-AF65-F5344CB8AC3E}">
        <p14:creationId xmlns:p14="http://schemas.microsoft.com/office/powerpoint/2010/main" val="166926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BITMOJI DISCLAIMER</a:t>
            </a:r>
          </a:p>
          <a:p>
            <a:pPr marL="228600" indent="-228600">
              <a:buAutoNum type="arabicPeriod"/>
            </a:pPr>
            <a:r>
              <a:rPr lang="en-US" dirty="0"/>
              <a:t>FOR ANY OF MY CARDHOLDERS ON THE CALL, THANK YOU SO MUCH FOR YOUR PATIENCE WITH THE MANUAL PROCESS THAT YOU HAVE ENDURED FOR THE PAST ----YEAR.</a:t>
            </a:r>
          </a:p>
          <a:p>
            <a:pPr marL="228600" indent="-228600">
              <a:buAutoNum type="arabicPeriod"/>
            </a:pPr>
            <a:r>
              <a:rPr lang="en-US" dirty="0"/>
              <a:t>WHAT THE P-CARD RECON PROCESS WILL BE IN FE IS ALWAYS HOW WE ENVISIONED IT; HOWEVER, FULL TRANSPARENCY, THERE WERE TECHNICAL DIFFICULTIES THAT OCCURRED WITH ONESOLUTION THAT MADE US UNABLE TO PROVIDE THAT P-CARD RECON.</a:t>
            </a:r>
          </a:p>
          <a:p>
            <a:pPr marL="228600" indent="-228600">
              <a:buAutoNum type="arabicPeriod"/>
            </a:pPr>
            <a:r>
              <a:rPr lang="en-US" dirty="0"/>
              <a:t>GREAT NEWS IS THAT…</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F8C9DCC-10D3-4391-930B-923DBEADFFDB}" type="slidenum">
              <a:rPr lang="en-US" smtClean="0"/>
              <a:t>15</a:t>
            </a:fld>
            <a:endParaRPr lang="en-US" dirty="0"/>
          </a:p>
        </p:txBody>
      </p:sp>
    </p:spTree>
    <p:extLst>
      <p:ext uri="{BB962C8B-B14F-4D97-AF65-F5344CB8AC3E}">
        <p14:creationId xmlns:p14="http://schemas.microsoft.com/office/powerpoint/2010/main" val="24527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 MORE THIS NO MORE THAT</a:t>
            </a:r>
          </a:p>
          <a:p>
            <a:pPr marL="228600" indent="-228600">
              <a:buAutoNum type="arabicPeriod"/>
            </a:pPr>
            <a:r>
              <a:rPr lang="en-US" dirty="0"/>
              <a:t>THE STATEMENT WILL BE UPLOADED FOR YOU EVERY TWO WEEKS, WHEN THEY BECOME AVAILABLE FROM THE BANK OF AMERICA PORTAL</a:t>
            </a:r>
          </a:p>
          <a:p>
            <a:pPr marL="228600" indent="-228600">
              <a:buAutoNum type="arabicPeriod"/>
            </a:pPr>
            <a:r>
              <a:rPr lang="en-US" dirty="0"/>
              <a:t>ALL YOU WILL HAVE TO DO IS RECONCILE EACH TRANSACTION IN 3 EASY STEPS.</a:t>
            </a:r>
          </a:p>
        </p:txBody>
      </p:sp>
      <p:sp>
        <p:nvSpPr>
          <p:cNvPr id="4" name="Slide Number Placeholder 3"/>
          <p:cNvSpPr>
            <a:spLocks noGrp="1"/>
          </p:cNvSpPr>
          <p:nvPr>
            <p:ph type="sldNum" sz="quarter" idx="5"/>
          </p:nvPr>
        </p:nvSpPr>
        <p:spPr/>
        <p:txBody>
          <a:bodyPr/>
          <a:lstStyle/>
          <a:p>
            <a:fld id="{AF8C9DCC-10D3-4391-930B-923DBEADFFDB}" type="slidenum">
              <a:rPr lang="en-US" smtClean="0"/>
              <a:t>17</a:t>
            </a:fld>
            <a:endParaRPr lang="en-US" dirty="0"/>
          </a:p>
        </p:txBody>
      </p:sp>
    </p:spTree>
    <p:extLst>
      <p:ext uri="{BB962C8B-B14F-4D97-AF65-F5344CB8AC3E}">
        <p14:creationId xmlns:p14="http://schemas.microsoft.com/office/powerpoint/2010/main" val="65022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2</a:t>
            </a:fld>
            <a:endParaRPr lang="en-US" dirty="0"/>
          </a:p>
        </p:txBody>
      </p:sp>
    </p:spTree>
    <p:extLst>
      <p:ext uri="{BB962C8B-B14F-4D97-AF65-F5344CB8AC3E}">
        <p14:creationId xmlns:p14="http://schemas.microsoft.com/office/powerpoint/2010/main" val="249817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7</a:t>
            </a:fld>
            <a:endParaRPr lang="en-US" dirty="0"/>
          </a:p>
        </p:txBody>
      </p:sp>
    </p:spTree>
    <p:extLst>
      <p:ext uri="{BB962C8B-B14F-4D97-AF65-F5344CB8AC3E}">
        <p14:creationId xmlns:p14="http://schemas.microsoft.com/office/powerpoint/2010/main" val="304061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8</a:t>
            </a:fld>
            <a:endParaRPr lang="en-US" dirty="0"/>
          </a:p>
        </p:txBody>
      </p:sp>
    </p:spTree>
    <p:extLst>
      <p:ext uri="{BB962C8B-B14F-4D97-AF65-F5344CB8AC3E}">
        <p14:creationId xmlns:p14="http://schemas.microsoft.com/office/powerpoint/2010/main" val="355587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9</a:t>
            </a:fld>
            <a:endParaRPr lang="en-US" dirty="0"/>
          </a:p>
        </p:txBody>
      </p:sp>
    </p:spTree>
    <p:extLst>
      <p:ext uri="{BB962C8B-B14F-4D97-AF65-F5344CB8AC3E}">
        <p14:creationId xmlns:p14="http://schemas.microsoft.com/office/powerpoint/2010/main" val="67069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C9DCC-10D3-4391-930B-923DBEADFFDB}" type="slidenum">
              <a:rPr lang="en-US" smtClean="0"/>
              <a:t>10</a:t>
            </a:fld>
            <a:endParaRPr lang="en-US" dirty="0"/>
          </a:p>
        </p:txBody>
      </p:sp>
    </p:spTree>
    <p:extLst>
      <p:ext uri="{BB962C8B-B14F-4D97-AF65-F5344CB8AC3E}">
        <p14:creationId xmlns:p14="http://schemas.microsoft.com/office/powerpoint/2010/main" val="146364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C9DCC-10D3-4391-930B-923DBEADFFDB}" type="slidenum">
              <a:rPr lang="en-US" smtClean="0"/>
              <a:t>11</a:t>
            </a:fld>
            <a:endParaRPr lang="en-US" dirty="0"/>
          </a:p>
        </p:txBody>
      </p:sp>
    </p:spTree>
    <p:extLst>
      <p:ext uri="{BB962C8B-B14F-4D97-AF65-F5344CB8AC3E}">
        <p14:creationId xmlns:p14="http://schemas.microsoft.com/office/powerpoint/2010/main" val="212671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 PROMISE WE’LL HAVE A QUESTION &amp; ANSWER PORTION AT THE END, SO IF YOU HAVE ANY QUESTIONS RELATING TO ITEMS OUTSIDE OF THE ONES BEING PRESENTED, PLEASE FEEL FREE TO HOLD THEM UNTIL THEN</a:t>
            </a:r>
          </a:p>
          <a:p>
            <a:pPr marL="228600" indent="-228600">
              <a:buAutoNum type="arabicPeriod"/>
            </a:pPr>
            <a:r>
              <a:rPr lang="en-US" dirty="0"/>
              <a:t>ALL REPORTS FROM ONESOLUTION WILL BE PORTED OVER. MEANING THEY WILL FUNCTION ESSENTIALLY THE SAME. THEY HAVE JUST RECEIVED A MINOR FACELIFT AND ARE NOW ACCESSIBLE VIA WEB BROWSER.</a:t>
            </a:r>
          </a:p>
          <a:p>
            <a:pPr marL="228600" indent="-228600">
              <a:buAutoNum type="arabicPeriod"/>
            </a:pPr>
            <a:r>
              <a:rPr lang="en-US" dirty="0"/>
              <a:t>COMMONLY USED REPORTS. LIVE DOCUMENT. ANY REQUESTS THAT RECEIVE POPULAR DEMAND WILL BE ADDED TO THE GUIDE.</a:t>
            </a:r>
          </a:p>
          <a:p>
            <a:pPr marL="228600" indent="-228600">
              <a:buAutoNum type="arabicPeriod"/>
            </a:pPr>
            <a:r>
              <a:rPr lang="en-US" dirty="0"/>
              <a:t>CLICK ON GUIDE USED FOR SLIDE 14.</a:t>
            </a:r>
          </a:p>
        </p:txBody>
      </p:sp>
      <p:sp>
        <p:nvSpPr>
          <p:cNvPr id="4" name="Slide Number Placeholder 3"/>
          <p:cNvSpPr>
            <a:spLocks noGrp="1"/>
          </p:cNvSpPr>
          <p:nvPr>
            <p:ph type="sldNum" sz="quarter" idx="5"/>
          </p:nvPr>
        </p:nvSpPr>
        <p:spPr/>
        <p:txBody>
          <a:bodyPr/>
          <a:lstStyle/>
          <a:p>
            <a:fld id="{AF8C9DCC-10D3-4391-930B-923DBEADFFDB}" type="slidenum">
              <a:rPr lang="en-US" smtClean="0"/>
              <a:t>12</a:t>
            </a:fld>
            <a:endParaRPr lang="en-US" dirty="0"/>
          </a:p>
        </p:txBody>
      </p:sp>
    </p:spTree>
    <p:extLst>
      <p:ext uri="{BB962C8B-B14F-4D97-AF65-F5344CB8AC3E}">
        <p14:creationId xmlns:p14="http://schemas.microsoft.com/office/powerpoint/2010/main" val="370178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OF TWO WAYS. FOR THE REPORTS ON THE PREVIOUS SLIDE, WE HAVE CREATED VIDEO TUTORIALS AS WELL.</a:t>
            </a:r>
          </a:p>
          <a:p>
            <a:pPr marL="228600" indent="-228600">
              <a:buAutoNum type="arabicPeriod"/>
            </a:pPr>
            <a:r>
              <a:rPr lang="en-US" dirty="0"/>
              <a:t>WAY NUMBER ONE: PLAY VIDEO</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F8C9DCC-10D3-4391-930B-923DBEADFFDB}" type="slidenum">
              <a:rPr lang="en-US" smtClean="0"/>
              <a:t>13</a:t>
            </a:fld>
            <a:endParaRPr lang="en-US" dirty="0"/>
          </a:p>
        </p:txBody>
      </p:sp>
    </p:spTree>
    <p:extLst>
      <p:ext uri="{BB962C8B-B14F-4D97-AF65-F5344CB8AC3E}">
        <p14:creationId xmlns:p14="http://schemas.microsoft.com/office/powerpoint/2010/main" val="79764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264538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86853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21730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209770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424905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305003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97088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349369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27424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407047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A534BF-7613-4AF9-A272-8AF43DCD1A65}" type="datetimeFigureOut">
              <a:rPr lang="en-US" smtClean="0"/>
              <a:t>9/12/2023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B3504D-4F26-4778-B7D6-F0B3BB5A3D87}" type="slidenum">
              <a:rPr lang="en-US" smtClean="0"/>
              <a:t>‹#›</a:t>
            </a:fld>
            <a:endParaRPr lang="en-US" dirty="0"/>
          </a:p>
        </p:txBody>
      </p:sp>
    </p:spTree>
    <p:extLst>
      <p:ext uri="{BB962C8B-B14F-4D97-AF65-F5344CB8AC3E}">
        <p14:creationId xmlns:p14="http://schemas.microsoft.com/office/powerpoint/2010/main" val="272357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4DF57F-4AA0-7EA6-DB34-413AED28570D}"/>
              </a:ext>
            </a:extLst>
          </p:cNvPr>
          <p:cNvSpPr/>
          <p:nvPr userDrawn="1"/>
        </p:nvSpPr>
        <p:spPr>
          <a:xfrm>
            <a:off x="0" y="0"/>
            <a:ext cx="12192000" cy="1164590"/>
          </a:xfrm>
          <a:prstGeom prst="rect">
            <a:avLst/>
          </a:prstGeom>
          <a:solidFill>
            <a:srgbClr val="860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1B4E2B72-F529-572C-B9D6-32760411C88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6260" y="-67310"/>
            <a:ext cx="7772400" cy="1231900"/>
          </a:xfrm>
          <a:prstGeom prst="rect">
            <a:avLst/>
          </a:prstGeom>
        </p:spPr>
      </p:pic>
      <p:sp>
        <p:nvSpPr>
          <p:cNvPr id="10" name="Rectangle 9">
            <a:extLst>
              <a:ext uri="{FF2B5EF4-FFF2-40B4-BE49-F238E27FC236}">
                <a16:creationId xmlns:a16="http://schemas.microsoft.com/office/drawing/2014/main" id="{CDD509FE-4E92-DF38-DEC5-134FD62E6BA2}"/>
              </a:ext>
            </a:extLst>
          </p:cNvPr>
          <p:cNvSpPr/>
          <p:nvPr userDrawn="1"/>
        </p:nvSpPr>
        <p:spPr>
          <a:xfrm>
            <a:off x="0" y="1234440"/>
            <a:ext cx="12192000" cy="114300"/>
          </a:xfrm>
          <a:prstGeom prst="rect">
            <a:avLst/>
          </a:prstGeom>
          <a:solidFill>
            <a:srgbClr val="860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85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am10.safelinks.protection.outlook.com/?url=https%3A%2F%2Fdhill-job-prod.dhillcloud.aspgov.com%2FProduction%2Fuser%2FLogin%3FreturnUrl%3Dhttps%253a%252f%252fdhill-job-prod.dhillcloud.aspgov.com%252fProduction%252f&amp;data=05%7C01%7Cjcanton%40csudh.edu%7C6a6f1a54c3b147f40e3a08db6926e221%7C1a66a72773894727a8cbf249ac8e7ff8%7C0%7C0%7C638219387962553258%7CUnknown%7CTWFpbGZsb3d8eyJWIjoiMC4wLjAwMDAiLCJQIjoiV2luMzIiLCJBTiI6Ik1haWwiLCJXVCI6Mn0%3D%7C3000%7C%7C%7C&amp;sdata=o7DqaOZststI1c%2Bni5H%2Fhg3w3cysP1GfdtfwAwvy0f0%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8f8768a9-1119-4bf4-8f73-8f0793e639d5.usrfiles.com/ugd/8f8768_9f55ad0a5e2d4be5ad848abed267390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PayBnXGsb1Q?feature=oembed" TargetMode="External"/><Relationship Id="rId5" Type="http://schemas.openxmlformats.org/officeDocument/2006/relationships/image" Target="../media/image17.jpeg"/><Relationship Id="rId4" Type="http://schemas.openxmlformats.org/officeDocument/2006/relationships/hyperlink" Target="https://dhill-job-prod.dhillcloud.aspgov.com/Production/User/Login?ReturnUrl=https%3a%2f%2fdhill-app-prod.dhillcloud.aspgov.com%2fFinance%2flogin%2fgateway.aspx%3fReturnUrl%3d%2fFinance%2fcdd%2fLaunchReport.aspx%3fReport%3dAP_Payables_by_Vendor%26Parent%3dOS_DESKTOP%26EnvironmentName%3dProduction%26Report%3dAP_Payables_by_Vendor%26Parent%3dOS_DESKTOP%26EnvironmentName%3dProduc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hill-app-prod.dhillcloud.aspgov.com/Finance/cdd/LaunchReport.aspx?Report=GL_Spendable_Balance_Summary&amp;Parent=OS_DESKTOP&amp;EnvironmentName=Produc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8f8768a9-1119-4bf4-8f73-8f0793e639d5.usrfiles.com/ugd/2b8276_81f8f0f007f643bfb76ece8b8b24434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8f8768a9-1119-4bf4-8f73-8f0793e639d5.usrfiles.com/ugd/2b8276_81f8f0f007f643bfb76ece8b8b244346.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8f8768a9-1119-4bf4-8f73-8f0793e639d5.usrfiles.com/ugd/2b8276_81f8f0f007f643bfb76ece8b8b244346.pdf"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am10.safelinks.protection.outlook.com/?url=https%3A%2F%2Fwww.csudhauxiliarypartners.org%2Fpost%2Ffinancial-enterprise-help-topic-selection&amp;data=05%7C01%7Cjcanton%40csudh.edu%7C6a6f1a54c3b147f40e3a08db6926e221%7C1a66a72773894727a8cbf249ac8e7ff8%7C0%7C0%7C638219387962553258%7CUnknown%7CTWFpbGZsb3d8eyJWIjoiMC4wLjAwMDAiLCJQIjoiV2luMzIiLCJBTiI6Ik1haWwiLCJXVCI6Mn0%3D%7C3000%7C%7C%7C&amp;sdata=TiJRD0F59lO%2BHd%2FQ%2BfU9ZElwQIfJZ0gIiwfkh3Eh6LU%3D&amp;reserved=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jachernandez@csudh.edu" TargetMode="External"/><Relationship Id="rId7" Type="http://schemas.openxmlformats.org/officeDocument/2006/relationships/image" Target="../media/image30.png"/><Relationship Id="rId2" Type="http://schemas.openxmlformats.org/officeDocument/2006/relationships/hyperlink" Target="https://www.csudhauxiliarypartners.org/_files/ugd/b69233_0d9613360dfa4e5097514c4846b6da22.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AuxiliaryPartners.HelpDesk@csudh.edu" TargetMode="External"/><Relationship Id="rId4" Type="http://schemas.openxmlformats.org/officeDocument/2006/relationships/hyperlink" Target="mailto:jpulido5@csudh.edu"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forms.office.com/Pages/ResponsePage.aspx?id=J6dmGolzJ0eoy_JJrI5_-Gb0JVdDNCVLlqEKTGp4_VpUNENYTDlWQ1hTQTg5VkNLOU5QUjJDVUxNTi4u"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am10.safelinks.protection.outlook.com/?url=https%3A%2F%2Fwww.csudhauxiliarypartners.org%2Fpost%2Ffinancial-enterprise-help-topic-selection&amp;data=05%7C01%7Cjcanton%40csudh.edu%7C6a6f1a54c3b147f40e3a08db6926e221%7C1a66a72773894727a8cbf249ac8e7ff8%7C0%7C0%7C638219387962553258%7CUnknown%7CTWFpbGZsb3d8eyJWIjoiMC4wLjAwMDAiLCJQIjoiV2luMzIiLCJBTiI6Ik1haWwiLCJXVCI6Mn0%3D%7C3000%7C%7C%7C&amp;sdata=TiJRD0F59lO%2BHd%2FQ%2BfU9ZElwQIfJZ0gIiwfkh3Eh6LU%3D&amp;reserve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hrome-extension://efaidnbmnnnibpcajpcglclefindmkaj/https:/www.csudhauxiliarypartners.org/_files/ugd/b69233_0d9613360dfa4e5097514c4846b6da2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sudh.service-now.com/it?id=kb_article&amp;sys_id=2bfeb434dbe88850871a37823996197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csudh.service-now.com/it?id=kb_article&amp;sys_id=163240131b540450aac1c8031d4bcbc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sudhauxiliarypartners.org/_files/ugd/b69233_0d9613360dfa4e5097514c4846b6da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hyperlink" Target="https://dhill-job-prod.dhillcloud.aspgov.com/Production/user/Login?returnUrl=https%3a%2f%2fdhill-job-prod.dhillcloud.aspgov.com%2fProduction%2fWorkspace%3fnav%3dworkspaces%26id%3d6%26page%3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827042" y="1425156"/>
            <a:ext cx="8537915" cy="646331"/>
          </a:xfrm>
          <a:prstGeom prst="rect">
            <a:avLst/>
          </a:prstGeom>
          <a:noFill/>
        </p:spPr>
        <p:txBody>
          <a:bodyPr wrap="none" rtlCol="0">
            <a:spAutoFit/>
          </a:bodyPr>
          <a:lstStyle/>
          <a:p>
            <a:pPr algn="l"/>
            <a:r>
              <a:rPr lang="en-US" sz="3600" b="1" i="0" cap="all" dirty="0">
                <a:effectLst/>
                <a:latin typeface="Barlow" panose="00000500000000000000" pitchFamily="2" charset="0"/>
              </a:rPr>
              <a:t>FINANCE ENTERPRISE™ LUNCH &amp; LEARN</a:t>
            </a:r>
          </a:p>
        </p:txBody>
      </p:sp>
      <p:pic>
        <p:nvPicPr>
          <p:cNvPr id="1026" name="Picture 2">
            <a:extLst>
              <a:ext uri="{FF2B5EF4-FFF2-40B4-BE49-F238E27FC236}">
                <a16:creationId xmlns:a16="http://schemas.microsoft.com/office/drawing/2014/main" id="{5EDC67CC-8BC2-5622-47C5-C133889C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604" y="2142509"/>
            <a:ext cx="6582792" cy="438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127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12058" y="1496179"/>
            <a:ext cx="7460594" cy="1200329"/>
          </a:xfrm>
          <a:prstGeom prst="rect">
            <a:avLst/>
          </a:prstGeom>
          <a:noFill/>
        </p:spPr>
        <p:txBody>
          <a:bodyPr wrap="square" rtlCol="0">
            <a:spAutoFit/>
          </a:bodyPr>
          <a:lstStyle/>
          <a:p>
            <a:r>
              <a:rPr lang="en-US" sz="3600" dirty="0"/>
              <a:t>Dashboard</a:t>
            </a:r>
          </a:p>
          <a:p>
            <a:endParaRPr lang="en-US" sz="3600" dirty="0"/>
          </a:p>
        </p:txBody>
      </p:sp>
      <p:sp>
        <p:nvSpPr>
          <p:cNvPr id="2" name="TextBox 1">
            <a:extLst>
              <a:ext uri="{FF2B5EF4-FFF2-40B4-BE49-F238E27FC236}">
                <a16:creationId xmlns:a16="http://schemas.microsoft.com/office/drawing/2014/main" id="{D916F7E4-37EE-6A78-C18A-6BE09AAECACF}"/>
              </a:ext>
            </a:extLst>
          </p:cNvPr>
          <p:cNvSpPr txBox="1"/>
          <p:nvPr/>
        </p:nvSpPr>
        <p:spPr>
          <a:xfrm>
            <a:off x="186432" y="2299316"/>
            <a:ext cx="11680837" cy="2031325"/>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You will then be taken to your fully customizable Workspaces page where you can access all the same modules that were available in </a:t>
            </a:r>
            <a:r>
              <a:rPr lang="en-US" sz="1800" b="0" i="0" u="none" strike="noStrike" baseline="0" dirty="0" err="1">
                <a:solidFill>
                  <a:srgbClr val="000000"/>
                </a:solidFill>
                <a:latin typeface="Calibri" panose="020F0502020204030204" pitchFamily="34" charset="0"/>
              </a:rPr>
              <a:t>ONESolution</a:t>
            </a:r>
            <a:r>
              <a:rPr lang="en-US"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endParaRPr lang="en-US" sz="1800" b="1" dirty="0"/>
          </a:p>
          <a:p>
            <a:endParaRPr lang="en-US" sz="1800" b="0" i="0" dirty="0">
              <a:solidFill>
                <a:srgbClr val="000000"/>
              </a:solidFill>
              <a:effectLst/>
            </a:endParaRPr>
          </a:p>
          <a:p>
            <a:endParaRPr lang="en-US" dirty="0"/>
          </a:p>
        </p:txBody>
      </p:sp>
      <p:pic>
        <p:nvPicPr>
          <p:cNvPr id="4" name="Picture 3">
            <a:extLst>
              <a:ext uri="{FF2B5EF4-FFF2-40B4-BE49-F238E27FC236}">
                <a16:creationId xmlns:a16="http://schemas.microsoft.com/office/drawing/2014/main" id="{9EDE0A36-4E06-4DA2-227C-2A6BA662F055}"/>
              </a:ext>
            </a:extLst>
          </p:cNvPr>
          <p:cNvPicPr>
            <a:picLocks noChangeAspect="1"/>
          </p:cNvPicPr>
          <p:nvPr/>
        </p:nvPicPr>
        <p:blipFill>
          <a:blip r:embed="rId3"/>
          <a:stretch>
            <a:fillRect/>
          </a:stretch>
        </p:blipFill>
        <p:spPr>
          <a:xfrm>
            <a:off x="2934035" y="3018127"/>
            <a:ext cx="8933234" cy="3512267"/>
          </a:xfrm>
          <a:prstGeom prst="rect">
            <a:avLst/>
          </a:prstGeom>
        </p:spPr>
      </p:pic>
    </p:spTree>
    <p:extLst>
      <p:ext uri="{BB962C8B-B14F-4D97-AF65-F5344CB8AC3E}">
        <p14:creationId xmlns:p14="http://schemas.microsoft.com/office/powerpoint/2010/main" val="40100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BD693-2CC8-DF2F-97F6-781C69F4125C}"/>
              </a:ext>
            </a:extLst>
          </p:cNvPr>
          <p:cNvSpPr>
            <a:spLocks noGrp="1"/>
          </p:cNvSpPr>
          <p:nvPr>
            <p:ph idx="1"/>
          </p:nvPr>
        </p:nvSpPr>
        <p:spPr/>
        <p:txBody>
          <a:bodyPr/>
          <a:lstStyle/>
          <a:p>
            <a:pPr marL="0" indent="0" algn="ctr">
              <a:buNone/>
            </a:pPr>
            <a:r>
              <a:rPr lang="en-US" dirty="0"/>
              <a:t>Login/Testing Information:</a:t>
            </a:r>
          </a:p>
          <a:p>
            <a:r>
              <a:rPr lang="en-US" sz="1800" b="0" i="0" dirty="0">
                <a:solidFill>
                  <a:srgbClr val="000000"/>
                </a:solidFill>
                <a:effectLst/>
                <a:latin typeface="Calibri" panose="020F0502020204030204" pitchFamily="34" charset="0"/>
              </a:rPr>
              <a:t>Login to </a:t>
            </a:r>
            <a:r>
              <a:rPr lang="en-US" sz="1800" b="0" i="0" u="sng" strike="noStrike" dirty="0">
                <a:solidFill>
                  <a:srgbClr val="0563C1"/>
                </a:solidFill>
                <a:effectLst/>
                <a:latin typeface="Calibri" panose="020F0502020204030204" pitchFamily="34" charset="0"/>
                <a:hlinkClick r:id="rId3"/>
              </a:rPr>
              <a:t>Finance Enterprise</a:t>
            </a:r>
            <a:r>
              <a:rPr lang="en-US" sz="1800" b="0" i="0" dirty="0">
                <a:solidFill>
                  <a:srgbClr val="000000"/>
                </a:solidFill>
                <a:effectLst/>
                <a:latin typeface="Calibri" panose="020F0502020204030204" pitchFamily="34" charset="0"/>
              </a:rPr>
              <a:t> with your existing ONESolution login credentials. </a:t>
            </a:r>
          </a:p>
          <a:p>
            <a:endParaRPr lang="en-US" sz="2000" dirty="0"/>
          </a:p>
        </p:txBody>
      </p:sp>
      <p:pic>
        <p:nvPicPr>
          <p:cNvPr id="4098" name="Picture 2" descr="A screenshot of a login screen&#10;&#10;Description automatically generated">
            <a:hlinkClick r:id="rId3"/>
            <a:extLst>
              <a:ext uri="{FF2B5EF4-FFF2-40B4-BE49-F238E27FC236}">
                <a16:creationId xmlns:a16="http://schemas.microsoft.com/office/drawing/2014/main" id="{27F15F3D-B96F-3866-E2A9-3F4339936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3014192"/>
            <a:ext cx="4019550" cy="267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297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pPr algn="ctr"/>
            <a:r>
              <a:rPr lang="en-US" sz="2400" b="1" dirty="0">
                <a:hlinkClick r:id="rId3"/>
              </a:rPr>
              <a:t>User Reports Guide</a:t>
            </a:r>
            <a:endParaRPr lang="en-US" sz="2400" b="1" dirty="0"/>
          </a:p>
        </p:txBody>
      </p:sp>
      <p:pic>
        <p:nvPicPr>
          <p:cNvPr id="7" name="Picture 6">
            <a:hlinkClick r:id="rId3"/>
            <a:extLst>
              <a:ext uri="{FF2B5EF4-FFF2-40B4-BE49-F238E27FC236}">
                <a16:creationId xmlns:a16="http://schemas.microsoft.com/office/drawing/2014/main" id="{13D7EA2D-9824-C2E0-53CE-9DA660C24567}"/>
              </a:ext>
            </a:extLst>
          </p:cNvPr>
          <p:cNvPicPr>
            <a:picLocks noChangeAspect="1"/>
          </p:cNvPicPr>
          <p:nvPr/>
        </p:nvPicPr>
        <p:blipFill>
          <a:blip r:embed="rId4"/>
          <a:stretch>
            <a:fillRect/>
          </a:stretch>
        </p:blipFill>
        <p:spPr>
          <a:xfrm>
            <a:off x="2795127" y="2873528"/>
            <a:ext cx="6601746" cy="288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13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pPr algn="ctr"/>
            <a:r>
              <a:rPr lang="en-US" sz="2400" b="1" dirty="0">
                <a:hlinkClick r:id="rId4"/>
              </a:rPr>
              <a:t>Reporting: Payables by Vendor Report</a:t>
            </a:r>
            <a:endParaRPr lang="en-US" sz="2400" b="1" dirty="0"/>
          </a:p>
        </p:txBody>
      </p:sp>
      <p:pic>
        <p:nvPicPr>
          <p:cNvPr id="4" name="Online Media 3" title="Payables by Vendor   Training Video Template">
            <a:hlinkClick r:id="" action="ppaction://media"/>
            <a:extLst>
              <a:ext uri="{FF2B5EF4-FFF2-40B4-BE49-F238E27FC236}">
                <a16:creationId xmlns:a16="http://schemas.microsoft.com/office/drawing/2014/main" id="{4D778A4E-3B9A-EC5F-510A-5813ED9E42E0}"/>
              </a:ext>
            </a:extLst>
          </p:cNvPr>
          <p:cNvPicPr>
            <a:picLocks noRot="1" noChangeAspect="1"/>
          </p:cNvPicPr>
          <p:nvPr>
            <a:videoFile r:link="rId1"/>
          </p:nvPr>
        </p:nvPicPr>
        <p:blipFill>
          <a:blip r:embed="rId5"/>
          <a:stretch>
            <a:fillRect/>
          </a:stretch>
        </p:blipFill>
        <p:spPr>
          <a:xfrm>
            <a:off x="2532548" y="2507264"/>
            <a:ext cx="7126904" cy="4026701"/>
          </a:xfrm>
          <a:prstGeom prst="rect">
            <a:avLst/>
          </a:prstGeom>
        </p:spPr>
      </p:pic>
    </p:spTree>
    <p:extLst>
      <p:ext uri="{BB962C8B-B14F-4D97-AF65-F5344CB8AC3E}">
        <p14:creationId xmlns:p14="http://schemas.microsoft.com/office/powerpoint/2010/main" val="415835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pPr algn="ctr"/>
            <a:r>
              <a:rPr lang="en-US" sz="2400" b="1" dirty="0">
                <a:hlinkClick r:id="rId3"/>
              </a:rPr>
              <a:t>Live Demo: Spendable Balance Summary Report</a:t>
            </a:r>
            <a:endParaRPr lang="en-US" sz="2400" b="1" dirty="0"/>
          </a:p>
        </p:txBody>
      </p:sp>
      <p:pic>
        <p:nvPicPr>
          <p:cNvPr id="5" name="Picture 4">
            <a:hlinkClick r:id="rId3"/>
            <a:extLst>
              <a:ext uri="{FF2B5EF4-FFF2-40B4-BE49-F238E27FC236}">
                <a16:creationId xmlns:a16="http://schemas.microsoft.com/office/drawing/2014/main" id="{57A993F2-66AA-A9E7-5CA4-9410C3C85801}"/>
              </a:ext>
            </a:extLst>
          </p:cNvPr>
          <p:cNvPicPr>
            <a:picLocks noChangeAspect="1"/>
          </p:cNvPicPr>
          <p:nvPr/>
        </p:nvPicPr>
        <p:blipFill>
          <a:blip r:embed="rId4"/>
          <a:stretch>
            <a:fillRect/>
          </a:stretch>
        </p:blipFill>
        <p:spPr>
          <a:xfrm>
            <a:off x="2537565" y="2317072"/>
            <a:ext cx="7116869" cy="3880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803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r>
              <a:rPr lang="en-US" sz="2400" b="1" dirty="0"/>
              <a:t>Improved P-Card Reconciliation</a:t>
            </a:r>
          </a:p>
        </p:txBody>
      </p:sp>
      <p:pic>
        <p:nvPicPr>
          <p:cNvPr id="4" name="Picture 3">
            <a:extLst>
              <a:ext uri="{FF2B5EF4-FFF2-40B4-BE49-F238E27FC236}">
                <a16:creationId xmlns:a16="http://schemas.microsoft.com/office/drawing/2014/main" id="{034A1C49-A257-AD7F-182D-5AF4FB1704CF}"/>
              </a:ext>
            </a:extLst>
          </p:cNvPr>
          <p:cNvPicPr>
            <a:picLocks noChangeAspect="1"/>
          </p:cNvPicPr>
          <p:nvPr/>
        </p:nvPicPr>
        <p:blipFill>
          <a:blip r:embed="rId3"/>
          <a:stretch>
            <a:fillRect/>
          </a:stretch>
        </p:blipFill>
        <p:spPr>
          <a:xfrm>
            <a:off x="1763697" y="2690069"/>
            <a:ext cx="8664606" cy="2917803"/>
          </a:xfrm>
          <a:prstGeom prst="rect">
            <a:avLst/>
          </a:prstGeom>
        </p:spPr>
      </p:pic>
      <p:pic>
        <p:nvPicPr>
          <p:cNvPr id="7" name="Graphic 6" descr="No sign with solid fill">
            <a:extLst>
              <a:ext uri="{FF2B5EF4-FFF2-40B4-BE49-F238E27FC236}">
                <a16:creationId xmlns:a16="http://schemas.microsoft.com/office/drawing/2014/main" id="{241B1717-2ACA-2EF6-9955-59052C6F1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811" y="1825625"/>
            <a:ext cx="4508377" cy="4508377"/>
          </a:xfrm>
          <a:prstGeom prst="rect">
            <a:avLst/>
          </a:prstGeom>
        </p:spPr>
      </p:pic>
      <p:pic>
        <p:nvPicPr>
          <p:cNvPr id="1026" name="Picture 2" descr="taekwondo kick">
            <a:extLst>
              <a:ext uri="{FF2B5EF4-FFF2-40B4-BE49-F238E27FC236}">
                <a16:creationId xmlns:a16="http://schemas.microsoft.com/office/drawing/2014/main" id="{5636449D-14A5-2882-F5DC-C836F7E203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9593" y="1999840"/>
            <a:ext cx="1360595" cy="136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6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r>
              <a:rPr lang="en-US" sz="2400" b="1" dirty="0"/>
              <a:t>Improved P-Card Reconciliation</a:t>
            </a:r>
          </a:p>
        </p:txBody>
      </p:sp>
      <p:pic>
        <p:nvPicPr>
          <p:cNvPr id="5" name="Picture 4">
            <a:extLst>
              <a:ext uri="{FF2B5EF4-FFF2-40B4-BE49-F238E27FC236}">
                <a16:creationId xmlns:a16="http://schemas.microsoft.com/office/drawing/2014/main" id="{603F211D-A1C5-1F4A-7DB1-05F535AB6B35}"/>
              </a:ext>
            </a:extLst>
          </p:cNvPr>
          <p:cNvPicPr>
            <a:picLocks noChangeAspect="1"/>
          </p:cNvPicPr>
          <p:nvPr/>
        </p:nvPicPr>
        <p:blipFill>
          <a:blip r:embed="rId2"/>
          <a:stretch>
            <a:fillRect/>
          </a:stretch>
        </p:blipFill>
        <p:spPr>
          <a:xfrm>
            <a:off x="2154314" y="2317072"/>
            <a:ext cx="7883371" cy="4204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902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r>
              <a:rPr lang="en-US" sz="2400" b="1" dirty="0"/>
              <a:t>Reconciling now as easy as 1, 2, 3! </a:t>
            </a:r>
          </a:p>
          <a:p>
            <a:pPr lvl="1"/>
            <a:r>
              <a:rPr lang="en-US" sz="2000" b="1" dirty="0"/>
              <a:t>1. Add account and </a:t>
            </a:r>
            <a:r>
              <a:rPr lang="en-US" sz="2000" b="1" dirty="0">
                <a:hlinkClick r:id="rId3"/>
              </a:rPr>
              <a:t>object code </a:t>
            </a:r>
            <a:r>
              <a:rPr lang="en-US" sz="2000" b="1" dirty="0"/>
              <a:t>for each record.</a:t>
            </a:r>
          </a:p>
        </p:txBody>
      </p:sp>
      <p:pic>
        <p:nvPicPr>
          <p:cNvPr id="2050" name="Picture 2" descr="Snap Fingers&quot; Images – Browse 153 Stock Photos, Vectors, and ...">
            <a:extLst>
              <a:ext uri="{FF2B5EF4-FFF2-40B4-BE49-F238E27FC236}">
                <a16:creationId xmlns:a16="http://schemas.microsoft.com/office/drawing/2014/main" id="{AE24E822-9ACE-B0EB-D80F-2410B2231A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248" y="1414921"/>
            <a:ext cx="1369011" cy="8214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A7AC09-EF5A-B987-B340-11A7FCFCF0CD}"/>
              </a:ext>
            </a:extLst>
          </p:cNvPr>
          <p:cNvPicPr>
            <a:picLocks noChangeAspect="1"/>
          </p:cNvPicPr>
          <p:nvPr/>
        </p:nvPicPr>
        <p:blipFill>
          <a:blip r:embed="rId5"/>
          <a:stretch>
            <a:fillRect/>
          </a:stretch>
        </p:blipFill>
        <p:spPr>
          <a:xfrm>
            <a:off x="2712214" y="3293198"/>
            <a:ext cx="7393078" cy="3221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170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r>
              <a:rPr lang="en-US" sz="2400" b="1" dirty="0"/>
              <a:t>Reconciling now as easy as 1, 2, 3! </a:t>
            </a:r>
          </a:p>
          <a:p>
            <a:pPr lvl="1"/>
            <a:r>
              <a:rPr lang="en-US" sz="2000" b="1" dirty="0"/>
              <a:t>1. Add account and </a:t>
            </a:r>
            <a:r>
              <a:rPr lang="en-US" sz="2000" b="1" dirty="0">
                <a:hlinkClick r:id="rId2"/>
              </a:rPr>
              <a:t>object code </a:t>
            </a:r>
            <a:r>
              <a:rPr lang="en-US" sz="2000" b="1" dirty="0"/>
              <a:t>for each record.</a:t>
            </a:r>
          </a:p>
          <a:p>
            <a:pPr lvl="1"/>
            <a:r>
              <a:rPr lang="en-US" sz="2000" b="1" dirty="0"/>
              <a:t>2. Add attachments.</a:t>
            </a:r>
          </a:p>
        </p:txBody>
      </p:sp>
      <p:pic>
        <p:nvPicPr>
          <p:cNvPr id="2050" name="Picture 2" descr="Snap Fingers&quot; Images – Browse 153 Stock Photos, Vectors, and ...">
            <a:extLst>
              <a:ext uri="{FF2B5EF4-FFF2-40B4-BE49-F238E27FC236}">
                <a16:creationId xmlns:a16="http://schemas.microsoft.com/office/drawing/2014/main" id="{AE24E822-9ACE-B0EB-D80F-2410B2231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248" y="1414921"/>
            <a:ext cx="1369011" cy="82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5B8A3A-748F-376E-4039-8A4F84C11821}"/>
              </a:ext>
            </a:extLst>
          </p:cNvPr>
          <p:cNvPicPr>
            <a:picLocks noChangeAspect="1"/>
          </p:cNvPicPr>
          <p:nvPr/>
        </p:nvPicPr>
        <p:blipFill>
          <a:blip r:embed="rId4"/>
          <a:stretch>
            <a:fillRect/>
          </a:stretch>
        </p:blipFill>
        <p:spPr>
          <a:xfrm>
            <a:off x="4025713" y="3138480"/>
            <a:ext cx="5308409" cy="3435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07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FDBC-D9DC-5BC8-2169-7484DBD66DBB}"/>
              </a:ext>
            </a:extLst>
          </p:cNvPr>
          <p:cNvSpPr>
            <a:spLocks noGrp="1"/>
          </p:cNvSpPr>
          <p:nvPr>
            <p:ph idx="1"/>
          </p:nvPr>
        </p:nvSpPr>
        <p:spPr>
          <a:xfrm>
            <a:off x="838200" y="1825625"/>
            <a:ext cx="10515600" cy="491447"/>
          </a:xfrm>
        </p:spPr>
        <p:txBody>
          <a:bodyPr/>
          <a:lstStyle/>
          <a:p>
            <a:r>
              <a:rPr lang="en-US" sz="2400" b="1" dirty="0"/>
              <a:t>Reconciling now as easy as 1, 2, 3! </a:t>
            </a:r>
          </a:p>
          <a:p>
            <a:pPr lvl="1"/>
            <a:r>
              <a:rPr lang="en-US" sz="2000" b="1" dirty="0"/>
              <a:t>1. Add account and </a:t>
            </a:r>
            <a:r>
              <a:rPr lang="en-US" sz="2000" b="1" dirty="0">
                <a:hlinkClick r:id="rId2"/>
              </a:rPr>
              <a:t>object code </a:t>
            </a:r>
            <a:r>
              <a:rPr lang="en-US" sz="2000" b="1" dirty="0"/>
              <a:t>for each record.</a:t>
            </a:r>
          </a:p>
          <a:p>
            <a:pPr lvl="1"/>
            <a:r>
              <a:rPr lang="en-US" sz="2000" b="1" dirty="0"/>
              <a:t>2. Add attachments.</a:t>
            </a:r>
          </a:p>
          <a:p>
            <a:pPr lvl="1"/>
            <a:r>
              <a:rPr lang="en-US" sz="2000" b="1" dirty="0"/>
              <a:t>3. Validate and approve!</a:t>
            </a:r>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lvl="1"/>
            <a:endParaRPr lang="en-US" sz="2000" b="1" dirty="0"/>
          </a:p>
          <a:p>
            <a:pPr marL="457200" lvl="1" indent="0" algn="ctr">
              <a:buNone/>
            </a:pPr>
            <a:r>
              <a:rPr lang="en-US" sz="2000" dirty="0"/>
              <a:t>Training video coming soon!</a:t>
            </a:r>
          </a:p>
        </p:txBody>
      </p:sp>
      <p:pic>
        <p:nvPicPr>
          <p:cNvPr id="2050" name="Picture 2" descr="Snap Fingers&quot; Images – Browse 153 Stock Photos, Vectors, and ...">
            <a:extLst>
              <a:ext uri="{FF2B5EF4-FFF2-40B4-BE49-F238E27FC236}">
                <a16:creationId xmlns:a16="http://schemas.microsoft.com/office/drawing/2014/main" id="{AE24E822-9ACE-B0EB-D80F-2410B2231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248" y="1414921"/>
            <a:ext cx="1369011" cy="8214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95DF98-7E87-8406-DE07-CFDC10958D74}"/>
              </a:ext>
            </a:extLst>
          </p:cNvPr>
          <p:cNvPicPr>
            <a:picLocks noChangeAspect="1"/>
          </p:cNvPicPr>
          <p:nvPr/>
        </p:nvPicPr>
        <p:blipFill>
          <a:blip r:embed="rId4"/>
          <a:stretch>
            <a:fillRect/>
          </a:stretch>
        </p:blipFill>
        <p:spPr>
          <a:xfrm>
            <a:off x="2224220" y="3302685"/>
            <a:ext cx="7743559" cy="26860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462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827042" y="1425156"/>
            <a:ext cx="8537915" cy="646331"/>
          </a:xfrm>
          <a:prstGeom prst="rect">
            <a:avLst/>
          </a:prstGeom>
          <a:noFill/>
        </p:spPr>
        <p:txBody>
          <a:bodyPr wrap="none" rtlCol="0">
            <a:spAutoFit/>
          </a:bodyPr>
          <a:lstStyle/>
          <a:p>
            <a:pPr algn="l"/>
            <a:r>
              <a:rPr lang="en-US" sz="3600" b="1" i="0" cap="all" dirty="0">
                <a:effectLst/>
                <a:latin typeface="Barlow" panose="00000500000000000000" pitchFamily="2" charset="0"/>
              </a:rPr>
              <a:t>FINANCE ENTERPRISE™ LUNCH &amp; LEARN</a:t>
            </a:r>
          </a:p>
        </p:txBody>
      </p:sp>
      <p:pic>
        <p:nvPicPr>
          <p:cNvPr id="3" name="Picture 2" descr="A person in a white shirt&#10;&#10;Description automatically generated">
            <a:extLst>
              <a:ext uri="{FF2B5EF4-FFF2-40B4-BE49-F238E27FC236}">
                <a16:creationId xmlns:a16="http://schemas.microsoft.com/office/drawing/2014/main" id="{8E0DF0D1-64A2-9AA0-15C9-E25311534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281" y="2285245"/>
            <a:ext cx="8659263" cy="3463705"/>
          </a:xfrm>
          <a:prstGeom prst="rect">
            <a:avLst/>
          </a:prstGeom>
        </p:spPr>
      </p:pic>
    </p:spTree>
    <p:extLst>
      <p:ext uri="{BB962C8B-B14F-4D97-AF65-F5344CB8AC3E}">
        <p14:creationId xmlns:p14="http://schemas.microsoft.com/office/powerpoint/2010/main" val="2703332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074DF-2262-9DF4-D348-2788AA5880B1}"/>
              </a:ext>
            </a:extLst>
          </p:cNvPr>
          <p:cNvSpPr>
            <a:spLocks noGrp="1"/>
          </p:cNvSpPr>
          <p:nvPr>
            <p:ph idx="1"/>
          </p:nvPr>
        </p:nvSpPr>
        <p:spPr/>
        <p:txBody>
          <a:bodyPr/>
          <a:lstStyle/>
          <a:p>
            <a:pPr marL="0" indent="0" algn="ctr">
              <a:buNone/>
            </a:pPr>
            <a:r>
              <a:rPr lang="en-US" dirty="0"/>
              <a:t>Tentative Date</a:t>
            </a:r>
          </a:p>
          <a:p>
            <a:r>
              <a:rPr lang="en-US" sz="2000" dirty="0"/>
              <a:t>We are currently in the final phase of our ONESolution to Finance Enterprise migration. </a:t>
            </a:r>
          </a:p>
          <a:p>
            <a:r>
              <a:rPr lang="en-US" sz="2000" dirty="0"/>
              <a:t>A revised go-live date of September 18</a:t>
            </a:r>
            <a:r>
              <a:rPr lang="en-US" sz="2000" baseline="30000" dirty="0"/>
              <a:t>th</a:t>
            </a:r>
            <a:r>
              <a:rPr lang="en-US" sz="2000" dirty="0"/>
              <a:t> would better accommodate the CSUDH faculty and staff. </a:t>
            </a:r>
          </a:p>
          <a:p>
            <a:r>
              <a:rPr lang="en-US" sz="2000" dirty="0"/>
              <a:t>Starting September 18</a:t>
            </a:r>
            <a:r>
              <a:rPr lang="en-US" sz="2000" baseline="30000" dirty="0"/>
              <a:t>th</a:t>
            </a:r>
            <a:r>
              <a:rPr lang="en-US" sz="2000" dirty="0"/>
              <a:t> , all current ONESolution users will begin using Finance Enterprise. </a:t>
            </a:r>
          </a:p>
        </p:txBody>
      </p:sp>
      <p:pic>
        <p:nvPicPr>
          <p:cNvPr id="4" name="Picture 3">
            <a:extLst>
              <a:ext uri="{FF2B5EF4-FFF2-40B4-BE49-F238E27FC236}">
                <a16:creationId xmlns:a16="http://schemas.microsoft.com/office/drawing/2014/main" id="{BC78F13F-A7F8-4F9F-6A24-AD8E6A1CCDA1}"/>
              </a:ext>
            </a:extLst>
          </p:cNvPr>
          <p:cNvPicPr>
            <a:picLocks noChangeAspect="1"/>
          </p:cNvPicPr>
          <p:nvPr/>
        </p:nvPicPr>
        <p:blipFill>
          <a:blip r:embed="rId2"/>
          <a:stretch>
            <a:fillRect/>
          </a:stretch>
        </p:blipFill>
        <p:spPr>
          <a:xfrm>
            <a:off x="4953000" y="3429000"/>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831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074DF-2262-9DF4-D348-2788AA5880B1}"/>
              </a:ext>
            </a:extLst>
          </p:cNvPr>
          <p:cNvSpPr>
            <a:spLocks noGrp="1"/>
          </p:cNvSpPr>
          <p:nvPr>
            <p:ph idx="1"/>
          </p:nvPr>
        </p:nvSpPr>
        <p:spPr/>
        <p:txBody>
          <a:bodyPr/>
          <a:lstStyle/>
          <a:p>
            <a:pPr marL="0" indent="0" algn="ctr">
              <a:buNone/>
            </a:pPr>
            <a:r>
              <a:rPr lang="en-US" dirty="0"/>
              <a:t>P-Card Go Live Date</a:t>
            </a:r>
          </a:p>
          <a:p>
            <a:r>
              <a:rPr lang="en-US" sz="2000" dirty="0"/>
              <a:t>Starting October 2</a:t>
            </a:r>
            <a:r>
              <a:rPr lang="en-US" sz="2000" baseline="30000" dirty="0"/>
              <a:t>nd</a:t>
            </a:r>
            <a:r>
              <a:rPr lang="en-US" sz="2000" dirty="0"/>
              <a:t>, P-Card reconciliation process will take place entirely on Finance Enterprise.</a:t>
            </a:r>
          </a:p>
        </p:txBody>
      </p:sp>
      <p:pic>
        <p:nvPicPr>
          <p:cNvPr id="5" name="Picture 4">
            <a:extLst>
              <a:ext uri="{FF2B5EF4-FFF2-40B4-BE49-F238E27FC236}">
                <a16:creationId xmlns:a16="http://schemas.microsoft.com/office/drawing/2014/main" id="{A17E353B-1EB7-6232-484F-EAD016F83BBA}"/>
              </a:ext>
            </a:extLst>
          </p:cNvPr>
          <p:cNvPicPr>
            <a:picLocks noChangeAspect="1"/>
          </p:cNvPicPr>
          <p:nvPr/>
        </p:nvPicPr>
        <p:blipFill>
          <a:blip r:embed="rId2"/>
          <a:stretch>
            <a:fillRect/>
          </a:stretch>
        </p:blipFill>
        <p:spPr>
          <a:xfrm>
            <a:off x="4953000" y="3429000"/>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973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1F593-C444-B141-C223-D3AF26E7DA69}"/>
              </a:ext>
            </a:extLst>
          </p:cNvPr>
          <p:cNvSpPr>
            <a:spLocks noGrp="1"/>
          </p:cNvSpPr>
          <p:nvPr>
            <p:ph idx="1"/>
          </p:nvPr>
        </p:nvSpPr>
        <p:spPr/>
        <p:txBody>
          <a:bodyPr/>
          <a:lstStyle/>
          <a:p>
            <a:pPr marL="0" indent="0" algn="ctr">
              <a:buNone/>
            </a:pPr>
            <a:r>
              <a:rPr lang="en-US" i="0" dirty="0">
                <a:solidFill>
                  <a:srgbClr val="000000"/>
                </a:solidFill>
                <a:effectLst/>
                <a:latin typeface="WordVisi_MSFontService"/>
              </a:rPr>
              <a:t>Tutorials &amp; Instructional Materials</a:t>
            </a:r>
            <a:endParaRPr lang="en-US"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Currently, help guides are located within Finance Enterprise for user assistance. In addition, we also have training videos and SOPs located within </a:t>
            </a:r>
            <a:r>
              <a:rPr lang="en-US" sz="1800" b="0" i="0" u="sng" strike="noStrike" dirty="0">
                <a:solidFill>
                  <a:srgbClr val="0563C1"/>
                </a:solidFill>
                <a:effectLst/>
                <a:latin typeface="Calibri" panose="020F0502020204030204" pitchFamily="34" charset="0"/>
                <a:hlinkClick r:id="rId2"/>
              </a:rPr>
              <a:t>TAP’s Finance Enterprise</a:t>
            </a:r>
            <a:r>
              <a:rPr lang="en-US" sz="1800" b="0" i="0" dirty="0">
                <a:solidFill>
                  <a:srgbClr val="000000"/>
                </a:solidFill>
                <a:effectLst/>
                <a:latin typeface="Calibri" panose="020F0502020204030204" pitchFamily="34" charset="0"/>
                <a:hlinkClick r:id="rId2"/>
              </a:rPr>
              <a:t> </a:t>
            </a:r>
            <a:r>
              <a:rPr lang="en-US" sz="1800" b="0" i="0" dirty="0">
                <a:solidFill>
                  <a:srgbClr val="000000"/>
                </a:solidFill>
                <a:effectLst/>
                <a:latin typeface="Calibri" panose="020F0502020204030204" pitchFamily="34" charset="0"/>
              </a:rPr>
              <a:t>webpage. </a:t>
            </a:r>
            <a:endParaRPr lang="en-US" dirty="0"/>
          </a:p>
        </p:txBody>
      </p:sp>
      <p:pic>
        <p:nvPicPr>
          <p:cNvPr id="5" name="Picture 4">
            <a:hlinkClick r:id="rId2"/>
            <a:extLst>
              <a:ext uri="{FF2B5EF4-FFF2-40B4-BE49-F238E27FC236}">
                <a16:creationId xmlns:a16="http://schemas.microsoft.com/office/drawing/2014/main" id="{23F02402-59A6-429D-B4CF-2EF31D7519D2}"/>
              </a:ext>
            </a:extLst>
          </p:cNvPr>
          <p:cNvPicPr>
            <a:picLocks noChangeAspect="1"/>
          </p:cNvPicPr>
          <p:nvPr/>
        </p:nvPicPr>
        <p:blipFill>
          <a:blip r:embed="rId3"/>
          <a:stretch>
            <a:fillRect/>
          </a:stretch>
        </p:blipFill>
        <p:spPr>
          <a:xfrm>
            <a:off x="4173216" y="3433763"/>
            <a:ext cx="3845568"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48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E73F1-33E7-C7C3-65A7-6EFE4194355A}"/>
              </a:ext>
            </a:extLst>
          </p:cNvPr>
          <p:cNvSpPr>
            <a:spLocks noGrp="1"/>
          </p:cNvSpPr>
          <p:nvPr>
            <p:ph idx="1"/>
          </p:nvPr>
        </p:nvSpPr>
        <p:spPr/>
        <p:txBody>
          <a:bodyPr/>
          <a:lstStyle/>
          <a:p>
            <a:pPr marL="0" indent="0" algn="ctr" rtl="0" fontAlgn="base">
              <a:buNone/>
            </a:pPr>
            <a:r>
              <a:rPr lang="en-US" sz="2400" i="0" dirty="0">
                <a:solidFill>
                  <a:srgbClr val="000000"/>
                </a:solidFill>
                <a:effectLst/>
                <a:latin typeface="Calibri" panose="020F0502020204030204" pitchFamily="34" charset="0"/>
              </a:rPr>
              <a:t>Questions? </a:t>
            </a:r>
            <a:endParaRPr lang="en-US" sz="2400"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Calibri" panose="020F0502020204030204" pitchFamily="34" charset="0"/>
              </a:rPr>
              <a:t>If account setup is needed, please submit </a:t>
            </a:r>
            <a:r>
              <a:rPr lang="en-US" sz="1600" b="0" i="0" dirty="0">
                <a:solidFill>
                  <a:srgbClr val="000000"/>
                </a:solidFill>
                <a:effectLst/>
                <a:latin typeface="Calibri" panose="020F0502020204030204" pitchFamily="34" charset="0"/>
                <a:hlinkClick r:id="rId2"/>
              </a:rPr>
              <a:t>User Account Setup </a:t>
            </a:r>
            <a:r>
              <a:rPr lang="en-US" sz="1600" b="0" i="0" dirty="0">
                <a:solidFill>
                  <a:srgbClr val="000000"/>
                </a:solidFill>
                <a:effectLst/>
                <a:latin typeface="Calibri" panose="020F0502020204030204" pitchFamily="34" charset="0"/>
              </a:rPr>
              <a:t>to Jacob Hernandez (</a:t>
            </a:r>
            <a:r>
              <a:rPr lang="en-US" sz="1600" b="0" i="0" dirty="0">
                <a:solidFill>
                  <a:srgbClr val="000000"/>
                </a:solidFill>
                <a:effectLst/>
                <a:latin typeface="Calibri" panose="020F0502020204030204" pitchFamily="34" charset="0"/>
                <a:hlinkClick r:id="rId3"/>
              </a:rPr>
              <a:t>jachernandez@csudh.edu</a:t>
            </a:r>
            <a:r>
              <a:rPr lang="en-US" sz="1600" b="0" i="0" dirty="0">
                <a:solidFill>
                  <a:srgbClr val="000000"/>
                </a:solidFill>
                <a:effectLst/>
                <a:latin typeface="Calibri" panose="020F0502020204030204" pitchFamily="34" charset="0"/>
              </a:rPr>
              <a:t>).  </a:t>
            </a:r>
          </a:p>
          <a:p>
            <a:pPr lvl="1" fontAlgn="base"/>
            <a:r>
              <a:rPr lang="en-US" sz="1200" dirty="0">
                <a:solidFill>
                  <a:srgbClr val="000000"/>
                </a:solidFill>
                <a:latin typeface="Calibri" panose="020F0502020204030204" pitchFamily="34" charset="0"/>
              </a:rPr>
              <a:t>For questions regarding the form, please reach out to John Pulido (</a:t>
            </a:r>
            <a:r>
              <a:rPr lang="en-US" sz="1200" dirty="0">
                <a:solidFill>
                  <a:srgbClr val="000000"/>
                </a:solidFill>
                <a:latin typeface="Calibri" panose="020F0502020204030204" pitchFamily="34" charset="0"/>
                <a:hlinkClick r:id="rId4"/>
              </a:rPr>
              <a:t>jpulido5@csudh.edu</a:t>
            </a:r>
            <a:r>
              <a:rPr lang="en-US" sz="1200" dirty="0">
                <a:solidFill>
                  <a:srgbClr val="000000"/>
                </a:solidFill>
                <a:latin typeface="Calibri" panose="020F0502020204030204" pitchFamily="34" charset="0"/>
              </a:rPr>
              <a:t>). </a:t>
            </a:r>
            <a:endParaRPr lang="en-US" sz="1200" b="0" i="0" dirty="0">
              <a:solidFill>
                <a:srgbClr val="000000"/>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For additional questions about Finance Enterprise, send us an email at </a:t>
            </a:r>
            <a:r>
              <a:rPr lang="en-US" sz="1600" b="0" i="0" u="sng" strike="noStrike" dirty="0">
                <a:solidFill>
                  <a:srgbClr val="0563C1"/>
                </a:solidFill>
                <a:effectLst/>
                <a:latin typeface="Calibri" panose="020F0502020204030204" pitchFamily="34" charset="0"/>
                <a:hlinkClick r:id="rId5"/>
              </a:rPr>
              <a:t>AuxiliaryPartners.HelpDesk@csudh.edu</a:t>
            </a:r>
            <a:r>
              <a:rPr lang="en-US" sz="1600" b="0" i="0" dirty="0">
                <a:solidFill>
                  <a:srgbClr val="000000"/>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endParaRPr lang="en-US" sz="2400" dirty="0"/>
          </a:p>
        </p:txBody>
      </p:sp>
      <p:pic>
        <p:nvPicPr>
          <p:cNvPr id="4" name="Picture 2">
            <a:extLst>
              <a:ext uri="{FF2B5EF4-FFF2-40B4-BE49-F238E27FC236}">
                <a16:creationId xmlns:a16="http://schemas.microsoft.com/office/drawing/2014/main" id="{618031E7-29BC-321F-25C6-1131FE58C8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6162" y="2905989"/>
            <a:ext cx="4359676" cy="2904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07DD737-B877-9AFB-30A1-0BD01DE2D621}"/>
              </a:ext>
            </a:extLst>
          </p:cNvPr>
          <p:cNvPicPr>
            <a:picLocks noChangeAspect="1"/>
          </p:cNvPicPr>
          <p:nvPr/>
        </p:nvPicPr>
        <p:blipFill>
          <a:blip r:embed="rId7"/>
          <a:stretch>
            <a:fillRect/>
          </a:stretch>
        </p:blipFill>
        <p:spPr>
          <a:xfrm>
            <a:off x="8792118" y="3429000"/>
            <a:ext cx="2260315" cy="1828800"/>
          </a:xfrm>
          <a:prstGeom prst="rect">
            <a:avLst/>
          </a:prstGeom>
        </p:spPr>
      </p:pic>
      <p:pic>
        <p:nvPicPr>
          <p:cNvPr id="6" name="Picture 5">
            <a:extLst>
              <a:ext uri="{FF2B5EF4-FFF2-40B4-BE49-F238E27FC236}">
                <a16:creationId xmlns:a16="http://schemas.microsoft.com/office/drawing/2014/main" id="{726198B6-9466-3A38-BBE6-DDD57140B78A}"/>
              </a:ext>
            </a:extLst>
          </p:cNvPr>
          <p:cNvPicPr>
            <a:picLocks noChangeAspect="1"/>
          </p:cNvPicPr>
          <p:nvPr/>
        </p:nvPicPr>
        <p:blipFill>
          <a:blip r:embed="rId8"/>
          <a:stretch>
            <a:fillRect/>
          </a:stretch>
        </p:blipFill>
        <p:spPr>
          <a:xfrm>
            <a:off x="955716" y="3250593"/>
            <a:ext cx="2984120" cy="1828800"/>
          </a:xfrm>
          <a:prstGeom prst="rect">
            <a:avLst/>
          </a:prstGeom>
        </p:spPr>
      </p:pic>
      <p:pic>
        <p:nvPicPr>
          <p:cNvPr id="7" name="Picture 2" descr="Athletics">
            <a:extLst>
              <a:ext uri="{FF2B5EF4-FFF2-40B4-BE49-F238E27FC236}">
                <a16:creationId xmlns:a16="http://schemas.microsoft.com/office/drawing/2014/main" id="{14650A95-2F2C-DBC7-3CEF-664D4385E2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6835" y="3779045"/>
            <a:ext cx="276544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E73F1-33E7-C7C3-65A7-6EFE4194355A}"/>
              </a:ext>
            </a:extLst>
          </p:cNvPr>
          <p:cNvSpPr>
            <a:spLocks noGrp="1"/>
          </p:cNvSpPr>
          <p:nvPr>
            <p:ph idx="1"/>
          </p:nvPr>
        </p:nvSpPr>
        <p:spPr/>
        <p:txBody>
          <a:bodyPr/>
          <a:lstStyle/>
          <a:p>
            <a:pPr marL="0" indent="0" algn="ctr" rtl="0" fontAlgn="base">
              <a:buNone/>
            </a:pPr>
            <a:r>
              <a:rPr lang="en-US" sz="2400" i="0" dirty="0">
                <a:solidFill>
                  <a:srgbClr val="000000"/>
                </a:solidFill>
                <a:effectLst/>
                <a:latin typeface="Calibri" panose="020F0502020204030204" pitchFamily="34" charset="0"/>
              </a:rPr>
              <a:t>Save the Date!</a:t>
            </a:r>
            <a:endParaRPr lang="en-US" sz="2400" b="0" i="0" dirty="0">
              <a:solidFill>
                <a:srgbClr val="000000"/>
              </a:solidFill>
              <a:effectLst/>
              <a:latin typeface="Segoe UI" panose="020B0502040204020203" pitchFamily="34" charset="0"/>
            </a:endParaRPr>
          </a:p>
          <a:p>
            <a:pPr algn="l" rtl="0" fontAlgn="base"/>
            <a:r>
              <a:rPr lang="en-US" sz="1600" dirty="0">
                <a:solidFill>
                  <a:srgbClr val="000000"/>
                </a:solidFill>
                <a:latin typeface="Calibri" panose="020F0502020204030204" pitchFamily="34" charset="0"/>
              </a:rPr>
              <a:t>We have our next Finance Enterprise Lunch &amp; Learn on Friday, October 6</a:t>
            </a:r>
            <a:r>
              <a:rPr lang="en-US" sz="1600" baseline="30000" dirty="0">
                <a:solidFill>
                  <a:srgbClr val="000000"/>
                </a:solidFill>
                <a:latin typeface="Calibri" panose="020F0502020204030204" pitchFamily="34" charset="0"/>
              </a:rPr>
              <a:t>th</a:t>
            </a:r>
            <a:r>
              <a:rPr lang="en-US" sz="1600" dirty="0">
                <a:solidFill>
                  <a:srgbClr val="000000"/>
                </a:solidFill>
                <a:latin typeface="Calibri" panose="020F0502020204030204" pitchFamily="34" charset="0"/>
              </a:rPr>
              <a:t>: 12:00 pm – 12:45 pm</a:t>
            </a:r>
          </a:p>
        </p:txBody>
      </p:sp>
      <p:pic>
        <p:nvPicPr>
          <p:cNvPr id="6" name="Picture 5">
            <a:extLst>
              <a:ext uri="{FF2B5EF4-FFF2-40B4-BE49-F238E27FC236}">
                <a16:creationId xmlns:a16="http://schemas.microsoft.com/office/drawing/2014/main" id="{726198B6-9466-3A38-BBE6-DDD57140B78A}"/>
              </a:ext>
            </a:extLst>
          </p:cNvPr>
          <p:cNvPicPr>
            <a:picLocks noChangeAspect="1"/>
          </p:cNvPicPr>
          <p:nvPr/>
        </p:nvPicPr>
        <p:blipFill>
          <a:blip r:embed="rId2"/>
          <a:stretch>
            <a:fillRect/>
          </a:stretch>
        </p:blipFill>
        <p:spPr>
          <a:xfrm>
            <a:off x="464476" y="4811411"/>
            <a:ext cx="2984120" cy="1828800"/>
          </a:xfrm>
          <a:prstGeom prst="rect">
            <a:avLst/>
          </a:prstGeom>
        </p:spPr>
      </p:pic>
      <p:pic>
        <p:nvPicPr>
          <p:cNvPr id="7" name="Picture 2" descr="Athletics">
            <a:extLst>
              <a:ext uri="{FF2B5EF4-FFF2-40B4-BE49-F238E27FC236}">
                <a16:creationId xmlns:a16="http://schemas.microsoft.com/office/drawing/2014/main" id="{14650A95-2F2C-DBC7-3CEF-664D4385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26" y="4000500"/>
            <a:ext cx="276544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erson in a white shirt&#10;&#10;Description automatically generated">
            <a:extLst>
              <a:ext uri="{FF2B5EF4-FFF2-40B4-BE49-F238E27FC236}">
                <a16:creationId xmlns:a16="http://schemas.microsoft.com/office/drawing/2014/main" id="{EA17DF13-6F40-1143-6FC1-1CD9E5383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320" y="4000500"/>
            <a:ext cx="4906978" cy="1962791"/>
          </a:xfrm>
          <a:prstGeom prst="rect">
            <a:avLst/>
          </a:prstGeom>
        </p:spPr>
      </p:pic>
      <p:sp>
        <p:nvSpPr>
          <p:cNvPr id="8" name="Rectangle 7">
            <a:extLst>
              <a:ext uri="{FF2B5EF4-FFF2-40B4-BE49-F238E27FC236}">
                <a16:creationId xmlns:a16="http://schemas.microsoft.com/office/drawing/2014/main" id="{AF2A40A1-D5DC-5FEB-92EB-B064E8732275}"/>
              </a:ext>
            </a:extLst>
          </p:cNvPr>
          <p:cNvSpPr/>
          <p:nvPr/>
        </p:nvSpPr>
        <p:spPr>
          <a:xfrm>
            <a:off x="3980901" y="2627622"/>
            <a:ext cx="4230197"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hlinkClick r:id="rId5"/>
              </a:rPr>
              <a:t>Register now!</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9247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asure yay">
            <a:extLst>
              <a:ext uri="{FF2B5EF4-FFF2-40B4-BE49-F238E27FC236}">
                <a16:creationId xmlns:a16="http://schemas.microsoft.com/office/drawing/2014/main" id="{60372512-CDD4-EFAA-19A0-20005B5F0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2926" y="3429000"/>
            <a:ext cx="1614349" cy="16143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EE73F1-33E7-C7C3-65A7-6EFE4194355A}"/>
              </a:ext>
            </a:extLst>
          </p:cNvPr>
          <p:cNvSpPr>
            <a:spLocks noGrp="1"/>
          </p:cNvSpPr>
          <p:nvPr>
            <p:ph idx="1"/>
          </p:nvPr>
        </p:nvSpPr>
        <p:spPr/>
        <p:txBody>
          <a:bodyPr/>
          <a:lstStyle/>
          <a:p>
            <a:pPr marL="0" indent="0" algn="ctr" rtl="0" fontAlgn="base">
              <a:buNone/>
            </a:pPr>
            <a:r>
              <a:rPr lang="en-US" sz="2400" i="0" dirty="0">
                <a:solidFill>
                  <a:srgbClr val="000000"/>
                </a:solidFill>
                <a:effectLst/>
                <a:latin typeface="Calibri" panose="020F0502020204030204" pitchFamily="34" charset="0"/>
              </a:rPr>
              <a:t>GAME TIME!</a:t>
            </a:r>
            <a:endParaRPr lang="en-US" sz="2400" b="0" i="0" dirty="0">
              <a:solidFill>
                <a:srgbClr val="000000"/>
              </a:solidFill>
              <a:effectLst/>
              <a:latin typeface="Segoe UI" panose="020B0502040204020203" pitchFamily="34" charset="0"/>
            </a:endParaRPr>
          </a:p>
          <a:p>
            <a:pPr algn="l" rtl="0" fontAlgn="base"/>
            <a:r>
              <a:rPr lang="en-US" sz="1600" dirty="0">
                <a:solidFill>
                  <a:srgbClr val="000000"/>
                </a:solidFill>
                <a:latin typeface="Calibri" panose="020F0502020204030204" pitchFamily="34" charset="0"/>
              </a:rPr>
              <a:t>Rules:</a:t>
            </a:r>
          </a:p>
          <a:p>
            <a:pPr lvl="1" fontAlgn="base"/>
            <a:r>
              <a:rPr lang="en-US" sz="1200" dirty="0">
                <a:solidFill>
                  <a:srgbClr val="000000"/>
                </a:solidFill>
                <a:latin typeface="Calibri" panose="020F0502020204030204" pitchFamily="34" charset="0"/>
              </a:rPr>
              <a:t>Two questions.</a:t>
            </a:r>
          </a:p>
          <a:p>
            <a:pPr lvl="1" fontAlgn="base"/>
            <a:r>
              <a:rPr lang="en-US" sz="1200" dirty="0">
                <a:solidFill>
                  <a:srgbClr val="000000"/>
                </a:solidFill>
                <a:latin typeface="Calibri" panose="020F0502020204030204" pitchFamily="34" charset="0"/>
              </a:rPr>
              <a:t>Please answer IN THE CHAT. </a:t>
            </a:r>
          </a:p>
          <a:p>
            <a:pPr lvl="1" fontAlgn="base"/>
            <a:endParaRPr lang="en-US" sz="1200" dirty="0">
              <a:solidFill>
                <a:srgbClr val="000000"/>
              </a:solidFill>
              <a:latin typeface="Calibri" panose="020F0502020204030204" pitchFamily="34" charset="0"/>
            </a:endParaRPr>
          </a:p>
          <a:p>
            <a:pPr fontAlgn="base"/>
            <a:r>
              <a:rPr lang="en-US" sz="1600" dirty="0">
                <a:solidFill>
                  <a:srgbClr val="000000"/>
                </a:solidFill>
                <a:latin typeface="Calibri" panose="020F0502020204030204" pitchFamily="34" charset="0"/>
              </a:rPr>
              <a:t>Prize:</a:t>
            </a:r>
          </a:p>
          <a:p>
            <a:pPr lvl="1" fontAlgn="base"/>
            <a:r>
              <a:rPr lang="en-US" sz="1200" dirty="0">
                <a:solidFill>
                  <a:srgbClr val="000000"/>
                </a:solidFill>
                <a:latin typeface="Calibri" panose="020F0502020204030204" pitchFamily="34" charset="0"/>
              </a:rPr>
              <a:t>$5 Amazon Gift Card sent to your email</a:t>
            </a:r>
          </a:p>
        </p:txBody>
      </p:sp>
      <p:pic>
        <p:nvPicPr>
          <p:cNvPr id="7" name="Picture 2" descr="Athletics">
            <a:extLst>
              <a:ext uri="{FF2B5EF4-FFF2-40B4-BE49-F238E27FC236}">
                <a16:creationId xmlns:a16="http://schemas.microsoft.com/office/drawing/2014/main" id="{14650A95-2F2C-DBC7-3CEF-664D4385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26" y="4000500"/>
            <a:ext cx="276544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eGift Card">
            <a:extLst>
              <a:ext uri="{FF2B5EF4-FFF2-40B4-BE49-F238E27FC236}">
                <a16:creationId xmlns:a16="http://schemas.microsoft.com/office/drawing/2014/main" id="{9F86DBE4-7AFD-BA18-9A1E-08FE1ECB97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785" y="3429000"/>
            <a:ext cx="1260429" cy="126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6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asure yay">
            <a:extLst>
              <a:ext uri="{FF2B5EF4-FFF2-40B4-BE49-F238E27FC236}">
                <a16:creationId xmlns:a16="http://schemas.microsoft.com/office/drawing/2014/main" id="{60372512-CDD4-EFAA-19A0-20005B5F0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2926" y="3429000"/>
            <a:ext cx="1614349" cy="16143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EE73F1-33E7-C7C3-65A7-6EFE4194355A}"/>
              </a:ext>
            </a:extLst>
          </p:cNvPr>
          <p:cNvSpPr>
            <a:spLocks noGrp="1"/>
          </p:cNvSpPr>
          <p:nvPr>
            <p:ph idx="1"/>
          </p:nvPr>
        </p:nvSpPr>
        <p:spPr/>
        <p:txBody>
          <a:bodyPr/>
          <a:lstStyle/>
          <a:p>
            <a:pPr marL="0" indent="0" algn="ctr" rtl="0" fontAlgn="base">
              <a:buNone/>
            </a:pPr>
            <a:r>
              <a:rPr lang="en-US" sz="2400" i="0" dirty="0">
                <a:solidFill>
                  <a:srgbClr val="000000"/>
                </a:solidFill>
                <a:effectLst/>
                <a:latin typeface="Calibri" panose="020F0502020204030204" pitchFamily="34" charset="0"/>
              </a:rPr>
              <a:t>Question #1</a:t>
            </a:r>
            <a:endParaRPr lang="en-US" sz="2400" b="0" i="0" dirty="0">
              <a:solidFill>
                <a:srgbClr val="000000"/>
              </a:solidFill>
              <a:effectLst/>
              <a:latin typeface="Segoe UI" panose="020B0502040204020203" pitchFamily="34" charset="0"/>
            </a:endParaRPr>
          </a:p>
          <a:p>
            <a:pPr algn="l" rtl="0" fontAlgn="base"/>
            <a:r>
              <a:rPr lang="en-US" sz="1600" dirty="0">
                <a:solidFill>
                  <a:srgbClr val="000000"/>
                </a:solidFill>
                <a:latin typeface="Calibri" panose="020F0502020204030204" pitchFamily="34" charset="0"/>
              </a:rPr>
              <a:t>What is the name of the report used to see the payment history for a particular vendor?</a:t>
            </a:r>
            <a:endParaRPr lang="en-US" sz="1200" dirty="0">
              <a:solidFill>
                <a:srgbClr val="000000"/>
              </a:solidFill>
              <a:latin typeface="Calibri" panose="020F0502020204030204" pitchFamily="34" charset="0"/>
            </a:endParaRPr>
          </a:p>
        </p:txBody>
      </p:sp>
      <p:pic>
        <p:nvPicPr>
          <p:cNvPr id="7" name="Picture 2" descr="Athletics">
            <a:extLst>
              <a:ext uri="{FF2B5EF4-FFF2-40B4-BE49-F238E27FC236}">
                <a16:creationId xmlns:a16="http://schemas.microsoft.com/office/drawing/2014/main" id="{14650A95-2F2C-DBC7-3CEF-664D4385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26" y="4000500"/>
            <a:ext cx="276544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0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asure yay">
            <a:extLst>
              <a:ext uri="{FF2B5EF4-FFF2-40B4-BE49-F238E27FC236}">
                <a16:creationId xmlns:a16="http://schemas.microsoft.com/office/drawing/2014/main" id="{60372512-CDD4-EFAA-19A0-20005B5F0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2926" y="3429000"/>
            <a:ext cx="1614349" cy="16143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EE73F1-33E7-C7C3-65A7-6EFE4194355A}"/>
              </a:ext>
            </a:extLst>
          </p:cNvPr>
          <p:cNvSpPr>
            <a:spLocks noGrp="1"/>
          </p:cNvSpPr>
          <p:nvPr>
            <p:ph idx="1"/>
          </p:nvPr>
        </p:nvSpPr>
        <p:spPr/>
        <p:txBody>
          <a:bodyPr/>
          <a:lstStyle/>
          <a:p>
            <a:pPr marL="0" indent="0" algn="ctr" rtl="0" fontAlgn="base">
              <a:buNone/>
            </a:pPr>
            <a:r>
              <a:rPr lang="en-US" sz="2400" i="0" dirty="0">
                <a:solidFill>
                  <a:srgbClr val="000000"/>
                </a:solidFill>
                <a:effectLst/>
                <a:latin typeface="Calibri" panose="020F0502020204030204" pitchFamily="34" charset="0"/>
              </a:rPr>
              <a:t>Question #2</a:t>
            </a:r>
            <a:endParaRPr lang="en-US" sz="2400" b="0" i="0" dirty="0">
              <a:solidFill>
                <a:srgbClr val="000000"/>
              </a:solidFill>
              <a:effectLst/>
              <a:latin typeface="Segoe UI" panose="020B0502040204020203" pitchFamily="34" charset="0"/>
            </a:endParaRPr>
          </a:p>
          <a:p>
            <a:pPr algn="l" rtl="0" fontAlgn="base"/>
            <a:r>
              <a:rPr lang="en-US" sz="1600" dirty="0">
                <a:solidFill>
                  <a:srgbClr val="000000"/>
                </a:solidFill>
                <a:latin typeface="Calibri" panose="020F0502020204030204" pitchFamily="34" charset="0"/>
              </a:rPr>
              <a:t>The new P-Card reconciliation process is as easy as 1, 2, 3! What is the second step in P-Card reconciliation process?</a:t>
            </a:r>
            <a:endParaRPr lang="en-US" sz="1200" dirty="0">
              <a:solidFill>
                <a:srgbClr val="000000"/>
              </a:solidFill>
              <a:latin typeface="Calibri" panose="020F0502020204030204" pitchFamily="34" charset="0"/>
            </a:endParaRPr>
          </a:p>
        </p:txBody>
      </p:sp>
      <p:pic>
        <p:nvPicPr>
          <p:cNvPr id="7" name="Picture 2" descr="Athletics">
            <a:extLst>
              <a:ext uri="{FF2B5EF4-FFF2-40B4-BE49-F238E27FC236}">
                <a16:creationId xmlns:a16="http://schemas.microsoft.com/office/drawing/2014/main" id="{14650A95-2F2C-DBC7-3CEF-664D4385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926" y="4000500"/>
            <a:ext cx="276544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4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40B7A-EC75-5D49-C274-4B7BE7D22571}"/>
              </a:ext>
            </a:extLst>
          </p:cNvPr>
          <p:cNvSpPr>
            <a:spLocks noGrp="1"/>
          </p:cNvSpPr>
          <p:nvPr>
            <p:ph idx="1"/>
          </p:nvPr>
        </p:nvSpPr>
        <p:spPr/>
        <p:txBody>
          <a:bodyPr/>
          <a:lstStyle/>
          <a:p>
            <a:pPr marL="0" indent="0" algn="ctr">
              <a:buNone/>
            </a:pPr>
            <a:r>
              <a:rPr lang="en-US" dirty="0"/>
              <a:t>Overview</a:t>
            </a:r>
          </a:p>
          <a:p>
            <a:r>
              <a:rPr lang="en-US" sz="2000" b="0" i="0" dirty="0">
                <a:solidFill>
                  <a:srgbClr val="000000"/>
                </a:solidFill>
                <a:effectLst/>
                <a:latin typeface="Calibri" panose="020F0502020204030204" pitchFamily="34" charset="0"/>
              </a:rPr>
              <a:t>The Toro Auxiliary Partners are excited to announce our newest upgrade to our Enterprise Resource Planning system (ONESolution) to Finance Enterprise.  </a:t>
            </a:r>
            <a:endParaRPr lang="en-US" sz="2000" dirty="0"/>
          </a:p>
        </p:txBody>
      </p:sp>
      <p:pic>
        <p:nvPicPr>
          <p:cNvPr id="5" name="Picture 4">
            <a:extLst>
              <a:ext uri="{FF2B5EF4-FFF2-40B4-BE49-F238E27FC236}">
                <a16:creationId xmlns:a16="http://schemas.microsoft.com/office/drawing/2014/main" id="{D19FBE30-AEF3-977F-3B3E-84DC9EB5A6E6}"/>
              </a:ext>
            </a:extLst>
          </p:cNvPr>
          <p:cNvPicPr>
            <a:picLocks noChangeAspect="1"/>
          </p:cNvPicPr>
          <p:nvPr/>
        </p:nvPicPr>
        <p:blipFill>
          <a:blip r:embed="rId2"/>
          <a:stretch>
            <a:fillRect/>
          </a:stretch>
        </p:blipFill>
        <p:spPr>
          <a:xfrm>
            <a:off x="380685" y="3584287"/>
            <a:ext cx="4811697" cy="2390765"/>
          </a:xfrm>
          <a:prstGeom prst="rect">
            <a:avLst/>
          </a:prstGeom>
        </p:spPr>
      </p:pic>
      <p:pic>
        <p:nvPicPr>
          <p:cNvPr id="7" name="Picture 6">
            <a:extLst>
              <a:ext uri="{FF2B5EF4-FFF2-40B4-BE49-F238E27FC236}">
                <a16:creationId xmlns:a16="http://schemas.microsoft.com/office/drawing/2014/main" id="{65EC9C19-A8A9-7662-74CA-6C339F881E93}"/>
              </a:ext>
            </a:extLst>
          </p:cNvPr>
          <p:cNvPicPr>
            <a:picLocks noChangeAspect="1"/>
          </p:cNvPicPr>
          <p:nvPr/>
        </p:nvPicPr>
        <p:blipFill>
          <a:blip r:embed="rId3"/>
          <a:stretch>
            <a:fillRect/>
          </a:stretch>
        </p:blipFill>
        <p:spPr>
          <a:xfrm>
            <a:off x="5215821" y="3408069"/>
            <a:ext cx="6765464" cy="2743200"/>
          </a:xfrm>
          <a:prstGeom prst="rect">
            <a:avLst/>
          </a:prstGeom>
        </p:spPr>
      </p:pic>
      <p:sp>
        <p:nvSpPr>
          <p:cNvPr id="8" name="Arrow: Striped Right 7">
            <a:extLst>
              <a:ext uri="{FF2B5EF4-FFF2-40B4-BE49-F238E27FC236}">
                <a16:creationId xmlns:a16="http://schemas.microsoft.com/office/drawing/2014/main" id="{02012D6F-C30A-CD4C-D11D-D4E2D1EF165A}"/>
              </a:ext>
            </a:extLst>
          </p:cNvPr>
          <p:cNvSpPr/>
          <p:nvPr/>
        </p:nvSpPr>
        <p:spPr>
          <a:xfrm>
            <a:off x="3503691" y="3455029"/>
            <a:ext cx="3965418" cy="2248654"/>
          </a:xfrm>
          <a:prstGeom prst="stripedRightArrow">
            <a:avLst/>
          </a:prstGeom>
          <a:solidFill>
            <a:srgbClr val="860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thletics">
            <a:extLst>
              <a:ext uri="{FF2B5EF4-FFF2-40B4-BE49-F238E27FC236}">
                <a16:creationId xmlns:a16="http://schemas.microsoft.com/office/drawing/2014/main" id="{67FAEDAD-29D3-C439-D6D0-668E5B28D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28053" y="4045676"/>
            <a:ext cx="270566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4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CC66EF-699D-A540-77C8-413CC0550AAC}"/>
              </a:ext>
            </a:extLst>
          </p:cNvPr>
          <p:cNvSpPr>
            <a:spLocks noGrp="1"/>
          </p:cNvSpPr>
          <p:nvPr>
            <p:ph idx="1"/>
          </p:nvPr>
        </p:nvSpPr>
        <p:spPr/>
        <p:txBody>
          <a:bodyPr/>
          <a:lstStyle/>
          <a:p>
            <a:pPr marL="0" indent="0" algn="ctr">
              <a:buNone/>
            </a:pPr>
            <a:r>
              <a:rPr lang="en-US" dirty="0"/>
              <a:t>Key Benefits</a:t>
            </a:r>
          </a:p>
          <a:p>
            <a:pPr algn="l" rtl="0" fontAlgn="base"/>
            <a:r>
              <a:rPr lang="en-US" sz="2000" b="1" i="0" u="sng" dirty="0">
                <a:solidFill>
                  <a:srgbClr val="000000"/>
                </a:solidFill>
                <a:effectLst/>
                <a:latin typeface="Calibri" panose="020F0502020204030204" pitchFamily="34" charset="0"/>
              </a:rPr>
              <a:t>Configurability and Scalability</a:t>
            </a:r>
            <a:r>
              <a:rPr lang="en-US" sz="2000" b="1" i="0" dirty="0">
                <a:solidFill>
                  <a:srgbClr val="000000"/>
                </a:solidFill>
                <a:effectLst/>
                <a:latin typeface="Calibri" panose="020F0502020204030204" pitchFamily="34" charset="0"/>
              </a:rPr>
              <a:t>: </a:t>
            </a:r>
            <a:r>
              <a:rPr lang="en-US" sz="2000" b="0" i="0" dirty="0">
                <a:solidFill>
                  <a:srgbClr val="000000"/>
                </a:solidFill>
                <a:effectLst/>
                <a:latin typeface="Calibri" panose="020F0502020204030204" pitchFamily="34" charset="0"/>
              </a:rPr>
              <a:t>Finance Enterprise is designed to be configurable to accommodate the specific needs and processes of different organizations. It can scale as an organization grows or undergoes changes, allowing for flexibility and adaptability. </a:t>
            </a:r>
            <a:endParaRPr lang="en-US" sz="2000" b="0" i="0" dirty="0">
              <a:solidFill>
                <a:srgbClr val="000000"/>
              </a:solidFill>
              <a:effectLst/>
              <a:latin typeface="Segoe UI" panose="020B0502040204020203" pitchFamily="34" charset="0"/>
            </a:endParaRPr>
          </a:p>
          <a:p>
            <a:pPr algn="l" rtl="0" fontAlgn="base"/>
            <a:r>
              <a:rPr lang="en-US" sz="2000" b="1" i="0" u="sng" dirty="0">
                <a:solidFill>
                  <a:srgbClr val="000000"/>
                </a:solidFill>
                <a:effectLst/>
                <a:latin typeface="Calibri" panose="020F0502020204030204" pitchFamily="34" charset="0"/>
              </a:rPr>
              <a:t>Support and Customer Service</a:t>
            </a:r>
            <a:r>
              <a:rPr lang="en-US" sz="2000" b="1"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CentralSquare</a:t>
            </a:r>
            <a:r>
              <a:rPr lang="en-US" sz="2000" b="0" i="0" dirty="0">
                <a:solidFill>
                  <a:srgbClr val="000000"/>
                </a:solidFill>
                <a:effectLst/>
                <a:latin typeface="Calibri" panose="020F0502020204030204" pitchFamily="34" charset="0"/>
              </a:rPr>
              <a:t> provides ongoing support and customer service to assist organizations in utilizing Finance Enterprise effectively. This includes training, technical assistance, and updates to ensure the software meets evolving requirements. </a:t>
            </a:r>
            <a:endParaRPr lang="en-US" sz="2000" b="0" i="0" dirty="0">
              <a:solidFill>
                <a:srgbClr val="000000"/>
              </a:solidFill>
              <a:effectLst/>
              <a:latin typeface="Segoe UI" panose="020B0502040204020203" pitchFamily="34" charset="0"/>
            </a:endParaRPr>
          </a:p>
          <a:p>
            <a:endParaRPr lang="en-US" dirty="0"/>
          </a:p>
        </p:txBody>
      </p:sp>
      <p:sp>
        <p:nvSpPr>
          <p:cNvPr id="4" name="AutoShape 4">
            <a:extLst>
              <a:ext uri="{FF2B5EF4-FFF2-40B4-BE49-F238E27FC236}">
                <a16:creationId xmlns:a16="http://schemas.microsoft.com/office/drawing/2014/main" id="{236655CD-4700-6616-956E-3842A6211E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6727799-6A2D-D9C5-8077-5FFF160D2EED}"/>
              </a:ext>
            </a:extLst>
          </p:cNvPr>
          <p:cNvPicPr>
            <a:picLocks noChangeAspect="1"/>
          </p:cNvPicPr>
          <p:nvPr/>
        </p:nvPicPr>
        <p:blipFill>
          <a:blip r:embed="rId2"/>
          <a:stretch>
            <a:fillRect/>
          </a:stretch>
        </p:blipFill>
        <p:spPr>
          <a:xfrm>
            <a:off x="4603940" y="4348163"/>
            <a:ext cx="2984120" cy="1828800"/>
          </a:xfrm>
          <a:prstGeom prst="rect">
            <a:avLst/>
          </a:prstGeom>
        </p:spPr>
      </p:pic>
    </p:spTree>
    <p:extLst>
      <p:ext uri="{BB962C8B-B14F-4D97-AF65-F5344CB8AC3E}">
        <p14:creationId xmlns:p14="http://schemas.microsoft.com/office/powerpoint/2010/main" val="26598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1F593-C444-B141-C223-D3AF26E7DA69}"/>
              </a:ext>
            </a:extLst>
          </p:cNvPr>
          <p:cNvSpPr>
            <a:spLocks noGrp="1"/>
          </p:cNvSpPr>
          <p:nvPr>
            <p:ph idx="1"/>
          </p:nvPr>
        </p:nvSpPr>
        <p:spPr/>
        <p:txBody>
          <a:bodyPr/>
          <a:lstStyle/>
          <a:p>
            <a:pPr marL="0" indent="0" algn="ctr">
              <a:buNone/>
            </a:pPr>
            <a:r>
              <a:rPr lang="en-US" i="0" dirty="0">
                <a:solidFill>
                  <a:srgbClr val="000000"/>
                </a:solidFill>
                <a:effectLst/>
                <a:latin typeface="WordVisi_MSFontService"/>
              </a:rPr>
              <a:t>Tutorials &amp; Instructional Materials</a:t>
            </a:r>
            <a:endParaRPr lang="en-US"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Currently, help guides are located within Finance Enterprise for user assistance. In addition, we also have training videos and SOPs located within </a:t>
            </a:r>
            <a:r>
              <a:rPr lang="en-US" sz="1800" b="0" i="0" u="sng" strike="noStrike" dirty="0">
                <a:solidFill>
                  <a:srgbClr val="0563C1"/>
                </a:solidFill>
                <a:effectLst/>
                <a:latin typeface="Calibri" panose="020F0502020204030204" pitchFamily="34" charset="0"/>
                <a:hlinkClick r:id="rId2"/>
              </a:rPr>
              <a:t>TAP’s Finance Enterprise</a:t>
            </a:r>
            <a:r>
              <a:rPr lang="en-US" sz="1800" b="0" i="0" dirty="0">
                <a:solidFill>
                  <a:srgbClr val="000000"/>
                </a:solidFill>
                <a:effectLst/>
                <a:latin typeface="Calibri" panose="020F0502020204030204" pitchFamily="34" charset="0"/>
                <a:hlinkClick r:id="rId2"/>
              </a:rPr>
              <a:t> </a:t>
            </a:r>
            <a:r>
              <a:rPr lang="en-US" sz="1800" b="0" i="0" dirty="0">
                <a:solidFill>
                  <a:srgbClr val="000000"/>
                </a:solidFill>
                <a:effectLst/>
                <a:latin typeface="Calibri" panose="020F0502020204030204" pitchFamily="34" charset="0"/>
              </a:rPr>
              <a:t>webpage. </a:t>
            </a:r>
            <a:endParaRPr lang="en-US" dirty="0"/>
          </a:p>
        </p:txBody>
      </p:sp>
      <p:pic>
        <p:nvPicPr>
          <p:cNvPr id="5" name="Picture 4">
            <a:hlinkClick r:id="rId2"/>
            <a:extLst>
              <a:ext uri="{FF2B5EF4-FFF2-40B4-BE49-F238E27FC236}">
                <a16:creationId xmlns:a16="http://schemas.microsoft.com/office/drawing/2014/main" id="{23F02402-59A6-429D-B4CF-2EF31D7519D2}"/>
              </a:ext>
            </a:extLst>
          </p:cNvPr>
          <p:cNvPicPr>
            <a:picLocks noChangeAspect="1"/>
          </p:cNvPicPr>
          <p:nvPr/>
        </p:nvPicPr>
        <p:blipFill>
          <a:blip r:embed="rId3"/>
          <a:stretch>
            <a:fillRect/>
          </a:stretch>
        </p:blipFill>
        <p:spPr>
          <a:xfrm>
            <a:off x="4173216" y="3433763"/>
            <a:ext cx="3845568"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0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1F593-C444-B141-C223-D3AF26E7DA69}"/>
              </a:ext>
            </a:extLst>
          </p:cNvPr>
          <p:cNvSpPr>
            <a:spLocks noGrp="1"/>
          </p:cNvSpPr>
          <p:nvPr>
            <p:ph idx="1"/>
          </p:nvPr>
        </p:nvSpPr>
        <p:spPr/>
        <p:txBody>
          <a:bodyPr/>
          <a:lstStyle/>
          <a:p>
            <a:pPr marL="0" indent="0" algn="ctr">
              <a:buNone/>
            </a:pPr>
            <a:r>
              <a:rPr lang="en-US" dirty="0"/>
              <a:t>Finance User Account Form</a:t>
            </a:r>
          </a:p>
          <a:p>
            <a:pPr marL="0" indent="0" algn="ctr">
              <a:buNone/>
            </a:pPr>
            <a:r>
              <a:rPr lang="en-US" sz="1050" dirty="0">
                <a:hlinkClick r:id="rId2"/>
              </a:rPr>
              <a:t>Finance User Account Form</a:t>
            </a:r>
            <a:endParaRPr lang="en-US" sz="1050" dirty="0"/>
          </a:p>
          <a:p>
            <a:pPr marL="0" indent="0" algn="ctr">
              <a:buNone/>
            </a:pPr>
            <a:endParaRPr lang="en-US" sz="1000" dirty="0"/>
          </a:p>
        </p:txBody>
      </p:sp>
      <p:pic>
        <p:nvPicPr>
          <p:cNvPr id="4" name="Picture 3">
            <a:extLst>
              <a:ext uri="{FF2B5EF4-FFF2-40B4-BE49-F238E27FC236}">
                <a16:creationId xmlns:a16="http://schemas.microsoft.com/office/drawing/2014/main" id="{0F65714F-18D6-EBEF-5402-7863BA935D66}"/>
              </a:ext>
            </a:extLst>
          </p:cNvPr>
          <p:cNvPicPr>
            <a:picLocks noChangeAspect="1"/>
          </p:cNvPicPr>
          <p:nvPr/>
        </p:nvPicPr>
        <p:blipFill>
          <a:blip r:embed="rId3"/>
          <a:stretch>
            <a:fillRect/>
          </a:stretch>
        </p:blipFill>
        <p:spPr>
          <a:xfrm>
            <a:off x="4338637" y="2651564"/>
            <a:ext cx="3514726" cy="3872032"/>
          </a:xfrm>
          <a:prstGeom prst="rect">
            <a:avLst/>
          </a:prstGeom>
        </p:spPr>
      </p:pic>
    </p:spTree>
    <p:extLst>
      <p:ext uri="{BB962C8B-B14F-4D97-AF65-F5344CB8AC3E}">
        <p14:creationId xmlns:p14="http://schemas.microsoft.com/office/powerpoint/2010/main" val="392532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12058" y="1496178"/>
            <a:ext cx="7082388" cy="646331"/>
          </a:xfrm>
          <a:prstGeom prst="rect">
            <a:avLst/>
          </a:prstGeom>
          <a:noFill/>
        </p:spPr>
        <p:txBody>
          <a:bodyPr wrap="none" rtlCol="0">
            <a:spAutoFit/>
          </a:bodyPr>
          <a:lstStyle/>
          <a:p>
            <a:r>
              <a:rPr lang="en-US" sz="3600" dirty="0"/>
              <a:t>Finance Enterprise Login Instructions</a:t>
            </a:r>
          </a:p>
        </p:txBody>
      </p:sp>
      <p:pic>
        <p:nvPicPr>
          <p:cNvPr id="3" name="Picture 2" descr="A logo with orange and purple letters&#10;&#10;Description automatically generated">
            <a:extLst>
              <a:ext uri="{FF2B5EF4-FFF2-40B4-BE49-F238E27FC236}">
                <a16:creationId xmlns:a16="http://schemas.microsoft.com/office/drawing/2014/main" id="{A76308F2-30BC-8E89-BD7E-45AE7AC4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859" y="2142509"/>
            <a:ext cx="9348281" cy="3803657"/>
          </a:xfrm>
          <a:prstGeom prst="rect">
            <a:avLst/>
          </a:prstGeom>
        </p:spPr>
      </p:pic>
    </p:spTree>
    <p:extLst>
      <p:ext uri="{BB962C8B-B14F-4D97-AF65-F5344CB8AC3E}">
        <p14:creationId xmlns:p14="http://schemas.microsoft.com/office/powerpoint/2010/main" val="360587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12058" y="1496178"/>
            <a:ext cx="5654946" cy="646331"/>
          </a:xfrm>
          <a:prstGeom prst="rect">
            <a:avLst/>
          </a:prstGeom>
          <a:noFill/>
        </p:spPr>
        <p:txBody>
          <a:bodyPr wrap="none" rtlCol="0">
            <a:spAutoFit/>
          </a:bodyPr>
          <a:lstStyle/>
          <a:p>
            <a:r>
              <a:rPr lang="en-US" sz="3600" dirty="0"/>
              <a:t>Installing Global Protect VPN </a:t>
            </a:r>
          </a:p>
        </p:txBody>
      </p:sp>
      <p:sp>
        <p:nvSpPr>
          <p:cNvPr id="2" name="TextBox 1">
            <a:extLst>
              <a:ext uri="{FF2B5EF4-FFF2-40B4-BE49-F238E27FC236}">
                <a16:creationId xmlns:a16="http://schemas.microsoft.com/office/drawing/2014/main" id="{D916F7E4-37EE-6A78-C18A-6BE09AAECACF}"/>
              </a:ext>
            </a:extLst>
          </p:cNvPr>
          <p:cNvSpPr txBox="1"/>
          <p:nvPr/>
        </p:nvSpPr>
        <p:spPr>
          <a:xfrm>
            <a:off x="186433" y="2299316"/>
            <a:ext cx="7830104" cy="3416320"/>
          </a:xfrm>
          <a:prstGeom prst="rect">
            <a:avLst/>
          </a:prstGeom>
          <a:noFill/>
        </p:spPr>
        <p:txBody>
          <a:bodyPr wrap="square" rtlCol="0">
            <a:spAutoFit/>
          </a:bodyPr>
          <a:lstStyle/>
          <a:p>
            <a:r>
              <a:rPr lang="en-US" sz="1800" dirty="0"/>
              <a:t>If you haven’t already set up VPN access, do the following. Otherwise, skip this page. </a:t>
            </a:r>
          </a:p>
          <a:p>
            <a:endParaRPr lang="en-US" sz="1800" b="1" dirty="0"/>
          </a:p>
          <a:p>
            <a:r>
              <a:rPr lang="en-US" sz="1800" dirty="0"/>
              <a:t>In order to access Finance Enterprise, you must be connected to the VPN (virtual private network) </a:t>
            </a:r>
          </a:p>
          <a:p>
            <a:r>
              <a:rPr lang="en-US" sz="1800" dirty="0"/>
              <a:t>Set that up by doing the following: </a:t>
            </a:r>
          </a:p>
          <a:p>
            <a:endParaRPr lang="en-US" b="0" i="0" dirty="0">
              <a:solidFill>
                <a:srgbClr val="000000"/>
              </a:solidFill>
              <a:effectLst/>
            </a:endParaRPr>
          </a:p>
          <a:p>
            <a:r>
              <a:rPr lang="en-US" sz="1800" dirty="0"/>
              <a:t>• Setup </a:t>
            </a:r>
            <a:r>
              <a:rPr lang="en-US" sz="1800" dirty="0">
                <a:hlinkClick r:id="rId3"/>
              </a:rPr>
              <a:t>MFA DUO</a:t>
            </a:r>
            <a:r>
              <a:rPr lang="en-US" sz="1800" dirty="0"/>
              <a:t>, which is required for many CSUDH apps including the VPN </a:t>
            </a:r>
          </a:p>
          <a:p>
            <a:endParaRPr lang="en-US" sz="1800" dirty="0"/>
          </a:p>
          <a:p>
            <a:r>
              <a:rPr lang="en-US" sz="1800" dirty="0"/>
              <a:t>• Install and login to </a:t>
            </a:r>
            <a:r>
              <a:rPr lang="en-US" sz="1800" dirty="0">
                <a:hlinkClick r:id="rId4"/>
              </a:rPr>
              <a:t>Global Protect</a:t>
            </a:r>
            <a:r>
              <a:rPr lang="en-US" sz="1800" dirty="0"/>
              <a:t> VPN</a:t>
            </a:r>
          </a:p>
          <a:p>
            <a:endParaRPr lang="en-US" sz="1800" b="0" i="0" dirty="0">
              <a:solidFill>
                <a:srgbClr val="000000"/>
              </a:solidFill>
              <a:effectLst/>
            </a:endParaRPr>
          </a:p>
          <a:p>
            <a:endParaRPr lang="en-US" dirty="0"/>
          </a:p>
        </p:txBody>
      </p:sp>
      <p:pic>
        <p:nvPicPr>
          <p:cNvPr id="4" name="Picture 3" descr="A green square with white letters&#10;&#10;Description automatically generated">
            <a:extLst>
              <a:ext uri="{FF2B5EF4-FFF2-40B4-BE49-F238E27FC236}">
                <a16:creationId xmlns:a16="http://schemas.microsoft.com/office/drawing/2014/main" id="{3C7F6D60-31FE-A95C-4FEC-A4834F9DA1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7398" y="2277022"/>
            <a:ext cx="1730454" cy="1730454"/>
          </a:xfrm>
          <a:prstGeom prst="rect">
            <a:avLst/>
          </a:prstGeom>
        </p:spPr>
      </p:pic>
      <p:pic>
        <p:nvPicPr>
          <p:cNvPr id="5" name="Picture 4">
            <a:extLst>
              <a:ext uri="{FF2B5EF4-FFF2-40B4-BE49-F238E27FC236}">
                <a16:creationId xmlns:a16="http://schemas.microsoft.com/office/drawing/2014/main" id="{FD8CA4B8-7685-BC8A-A25F-FB561174C327}"/>
              </a:ext>
            </a:extLst>
          </p:cNvPr>
          <p:cNvPicPr>
            <a:picLocks noChangeAspect="1"/>
          </p:cNvPicPr>
          <p:nvPr/>
        </p:nvPicPr>
        <p:blipFill>
          <a:blip r:embed="rId6"/>
          <a:stretch>
            <a:fillRect/>
          </a:stretch>
        </p:blipFill>
        <p:spPr>
          <a:xfrm>
            <a:off x="8016537" y="4332482"/>
            <a:ext cx="3267201" cy="1730454"/>
          </a:xfrm>
          <a:prstGeom prst="rect">
            <a:avLst/>
          </a:prstGeom>
        </p:spPr>
      </p:pic>
    </p:spTree>
    <p:extLst>
      <p:ext uri="{BB962C8B-B14F-4D97-AF65-F5344CB8AC3E}">
        <p14:creationId xmlns:p14="http://schemas.microsoft.com/office/powerpoint/2010/main" val="321891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16E044-7294-14D9-8C1C-980D829FAAFE}"/>
              </a:ext>
            </a:extLst>
          </p:cNvPr>
          <p:cNvSpPr txBox="1"/>
          <p:nvPr/>
        </p:nvSpPr>
        <p:spPr>
          <a:xfrm>
            <a:off x="112058" y="1496178"/>
            <a:ext cx="2554225" cy="646331"/>
          </a:xfrm>
          <a:prstGeom prst="rect">
            <a:avLst/>
          </a:prstGeom>
          <a:noFill/>
        </p:spPr>
        <p:txBody>
          <a:bodyPr wrap="none" rtlCol="0">
            <a:spAutoFit/>
          </a:bodyPr>
          <a:lstStyle/>
          <a:p>
            <a:r>
              <a:rPr lang="en-US" sz="3600" dirty="0"/>
              <a:t>Login Screen</a:t>
            </a:r>
          </a:p>
        </p:txBody>
      </p:sp>
      <p:sp>
        <p:nvSpPr>
          <p:cNvPr id="2" name="TextBox 1">
            <a:extLst>
              <a:ext uri="{FF2B5EF4-FFF2-40B4-BE49-F238E27FC236}">
                <a16:creationId xmlns:a16="http://schemas.microsoft.com/office/drawing/2014/main" id="{D916F7E4-37EE-6A78-C18A-6BE09AAECACF}"/>
              </a:ext>
            </a:extLst>
          </p:cNvPr>
          <p:cNvSpPr txBox="1"/>
          <p:nvPr/>
        </p:nvSpPr>
        <p:spPr>
          <a:xfrm>
            <a:off x="186433" y="2299316"/>
            <a:ext cx="6462942" cy="4524315"/>
          </a:xfrm>
          <a:prstGeom prst="rect">
            <a:avLst/>
          </a:prstGeom>
          <a:noFill/>
        </p:spPr>
        <p:txBody>
          <a:bodyPr wrap="square" rtlCol="0">
            <a:spAutoFit/>
          </a:bodyPr>
          <a:lstStyle/>
          <a:p>
            <a:r>
              <a:rPr lang="en-US" sz="1800" b="0" i="0" u="none" strike="noStrike" baseline="0" dirty="0">
                <a:solidFill>
                  <a:srgbClr val="000000"/>
                </a:solidFill>
                <a:latin typeface="Calibri" panose="020F0502020204030204" pitchFamily="34" charset="0"/>
              </a:rPr>
              <a:t>If you do not currently have credentials to the prior ERP system </a:t>
            </a:r>
            <a:r>
              <a:rPr lang="en-US" sz="1800" b="0" i="0" u="none" strike="noStrike" baseline="0" dirty="0" err="1">
                <a:solidFill>
                  <a:srgbClr val="000000"/>
                </a:solidFill>
                <a:latin typeface="Calibri" panose="020F0502020204030204" pitchFamily="34" charset="0"/>
              </a:rPr>
              <a:t>ONESolution</a:t>
            </a:r>
            <a:r>
              <a:rPr lang="en-US" sz="1800" b="0" i="0" u="none" strike="noStrike" baseline="0" dirty="0">
                <a:solidFill>
                  <a:srgbClr val="000000"/>
                </a:solidFill>
                <a:latin typeface="Calibri" panose="020F0502020204030204" pitchFamily="34" charset="0"/>
              </a:rPr>
              <a:t>, stop here and submit the </a:t>
            </a:r>
            <a:r>
              <a:rPr lang="en-US" sz="1800" b="0" i="0" u="none" strike="noStrike" baseline="0" dirty="0">
                <a:solidFill>
                  <a:srgbClr val="800080"/>
                </a:solidFill>
                <a:latin typeface="Calibri" panose="020F0502020204030204" pitchFamily="34" charset="0"/>
                <a:hlinkClick r:id="rId3"/>
              </a:rPr>
              <a:t>User Setup Form </a:t>
            </a:r>
            <a:r>
              <a:rPr lang="en-US" sz="1800" b="0" i="0" u="none" strike="noStrike" baseline="0" dirty="0">
                <a:solidFill>
                  <a:srgbClr val="000000"/>
                </a:solidFill>
                <a:latin typeface="Calibri" panose="020F0502020204030204" pitchFamily="34" charset="0"/>
              </a:rPr>
              <a:t>to Jonathan Canton </a:t>
            </a:r>
            <a:r>
              <a:rPr lang="en-US" sz="1800" b="0" i="0" u="none" strike="noStrike" baseline="0" dirty="0">
                <a:solidFill>
                  <a:srgbClr val="0000FF"/>
                </a:solidFill>
                <a:latin typeface="Calibri" panose="020F0502020204030204" pitchFamily="34" charset="0"/>
              </a:rPr>
              <a:t>Jcanton@csudh.edu </a:t>
            </a:r>
            <a:r>
              <a:rPr lang="en-US" sz="1800" b="0" i="0" u="none" strike="noStrike" baseline="0" dirty="0">
                <a:solidFill>
                  <a:srgbClr val="000000"/>
                </a:solidFill>
                <a:latin typeface="Calibri" panose="020F0502020204030204" pitchFamily="34" charset="0"/>
              </a:rPr>
              <a:t>and Jacob Hernandez </a:t>
            </a:r>
            <a:r>
              <a:rPr lang="en-US" sz="1800" b="0" i="0" u="none" strike="noStrike" baseline="0" dirty="0">
                <a:solidFill>
                  <a:srgbClr val="0000FF"/>
                </a:solidFill>
                <a:latin typeface="Calibri" panose="020F0502020204030204" pitchFamily="34" charset="0"/>
              </a:rPr>
              <a:t>jachernandez@csudh.edu </a:t>
            </a:r>
          </a:p>
          <a:p>
            <a:endParaRPr lang="en-US" sz="1800" b="0" i="0" u="none" strike="noStrike" baseline="0" dirty="0">
              <a:solidFill>
                <a:srgbClr val="0000FF"/>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Ensure you are connected to the Global Protect VPN</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Click this link to access the </a:t>
            </a:r>
            <a:r>
              <a:rPr lang="en-US" sz="1800" b="0" i="0" u="none" strike="noStrike" baseline="0" dirty="0">
                <a:solidFill>
                  <a:srgbClr val="0000FF"/>
                </a:solidFill>
                <a:latin typeface="Calibri" panose="020F0502020204030204" pitchFamily="34" charset="0"/>
                <a:hlinkClick r:id="rId4"/>
              </a:rPr>
              <a:t>Finance Enterprise environment</a:t>
            </a:r>
            <a:r>
              <a:rPr lang="en-US" sz="1800" b="0" i="0" u="none" strike="noStrike" baseline="0" dirty="0">
                <a:solidFill>
                  <a:srgbClr val="000000"/>
                </a:solidFill>
                <a:latin typeface="Calibri" panose="020F0502020204030204" pitchFamily="34" charset="0"/>
              </a:rPr>
              <a:t>. Please feel free to bookmark in your browser.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Please use your existing </a:t>
            </a:r>
            <a:r>
              <a:rPr lang="en-US" sz="1800" b="0" i="0" u="none" strike="noStrike" baseline="0" dirty="0" err="1">
                <a:solidFill>
                  <a:srgbClr val="000000"/>
                </a:solidFill>
                <a:latin typeface="Calibri" panose="020F0502020204030204" pitchFamily="34" charset="0"/>
              </a:rPr>
              <a:t>ONESolution</a:t>
            </a:r>
            <a:r>
              <a:rPr lang="en-US" sz="1800" b="0" i="0" u="none" strike="noStrike" baseline="0" dirty="0">
                <a:solidFill>
                  <a:srgbClr val="000000"/>
                </a:solidFill>
                <a:latin typeface="Calibri" panose="020F0502020204030204" pitchFamily="34" charset="0"/>
              </a:rPr>
              <a:t> credentials to access Finance Enterprise.</a:t>
            </a:r>
          </a:p>
          <a:p>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U: </a:t>
            </a:r>
            <a:r>
              <a:rPr lang="en-US" sz="1800" b="0" i="0" u="none" strike="noStrike" baseline="0" dirty="0" err="1">
                <a:solidFill>
                  <a:srgbClr val="000000"/>
                </a:solidFill>
                <a:latin typeface="Calibri" panose="020F0502020204030204" pitchFamily="34" charset="0"/>
              </a:rPr>
              <a:t>dhillcld</a:t>
            </a:r>
            <a:r>
              <a:rPr lang="en-US" sz="1800" b="0" i="0" u="none" strike="noStrike" baseline="0" dirty="0">
                <a:solidFill>
                  <a:srgbClr val="000000"/>
                </a:solidFill>
                <a:latin typeface="Calibri" panose="020F0502020204030204" pitchFamily="34" charset="0"/>
              </a:rPr>
              <a:t>\******</a:t>
            </a:r>
          </a:p>
          <a:p>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P: **********</a:t>
            </a: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endParaRPr lang="en-US" sz="1800" b="1" dirty="0"/>
          </a:p>
          <a:p>
            <a:endParaRPr lang="en-US" sz="1800" b="0" i="0" dirty="0">
              <a:solidFill>
                <a:srgbClr val="000000"/>
              </a:solidFill>
              <a:effectLst/>
            </a:endParaRPr>
          </a:p>
          <a:p>
            <a:endParaRPr lang="en-US" dirty="0"/>
          </a:p>
        </p:txBody>
      </p:sp>
      <p:pic>
        <p:nvPicPr>
          <p:cNvPr id="3" name="Picture 2">
            <a:extLst>
              <a:ext uri="{FF2B5EF4-FFF2-40B4-BE49-F238E27FC236}">
                <a16:creationId xmlns:a16="http://schemas.microsoft.com/office/drawing/2014/main" id="{1ED7A7E9-C2A3-2684-F14E-612823F7E7F2}"/>
              </a:ext>
            </a:extLst>
          </p:cNvPr>
          <p:cNvPicPr>
            <a:picLocks noChangeAspect="1"/>
          </p:cNvPicPr>
          <p:nvPr/>
        </p:nvPicPr>
        <p:blipFill>
          <a:blip r:embed="rId5"/>
          <a:stretch>
            <a:fillRect/>
          </a:stretch>
        </p:blipFill>
        <p:spPr>
          <a:xfrm>
            <a:off x="6780332" y="2490935"/>
            <a:ext cx="5086938" cy="2871178"/>
          </a:xfrm>
          <a:prstGeom prst="rect">
            <a:avLst/>
          </a:prstGeom>
        </p:spPr>
      </p:pic>
    </p:spTree>
    <p:extLst>
      <p:ext uri="{BB962C8B-B14F-4D97-AF65-F5344CB8AC3E}">
        <p14:creationId xmlns:p14="http://schemas.microsoft.com/office/powerpoint/2010/main" val="1136307606"/>
      </p:ext>
    </p:extLst>
  </p:cSld>
  <p:clrMapOvr>
    <a:masterClrMapping/>
  </p:clrMapOvr>
</p:sld>
</file>

<file path=ppt/theme/theme1.xml><?xml version="1.0" encoding="utf-8"?>
<a:theme xmlns:a="http://schemas.openxmlformats.org/drawingml/2006/main" name="Office Theme">
  <a:themeElements>
    <a:clrScheme name="CSUDH Color Palette">
      <a:dk1>
        <a:sysClr val="windowText" lastClr="000000"/>
      </a:dk1>
      <a:lt1>
        <a:sysClr val="window" lastClr="FFFFFF"/>
      </a:lt1>
      <a:dk2>
        <a:srgbClr val="44546A"/>
      </a:dk2>
      <a:lt2>
        <a:srgbClr val="E7E6E6"/>
      </a:lt2>
      <a:accent1>
        <a:srgbClr val="7C0038"/>
      </a:accent1>
      <a:accent2>
        <a:srgbClr val="EFBA08"/>
      </a:accent2>
      <a:accent3>
        <a:srgbClr val="75787B"/>
      </a:accent3>
      <a:accent4>
        <a:srgbClr val="009DBB"/>
      </a:accent4>
      <a:accent5>
        <a:srgbClr val="00416D"/>
      </a:accent5>
      <a:accent6>
        <a:srgbClr val="00B3C5"/>
      </a:accent6>
      <a:hlink>
        <a:srgbClr val="69287D"/>
      </a:hlink>
      <a:folHlink>
        <a:srgbClr val="D5693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18946</TotalTime>
  <Words>1018</Words>
  <Application>Microsoft Office PowerPoint</Application>
  <PresentationFormat>Widescreen</PresentationFormat>
  <Paragraphs>116</Paragraphs>
  <Slides>27</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Barlow</vt:lpstr>
      <vt:lpstr>Calibri</vt:lpstr>
      <vt:lpstr>Calibri Light</vt:lpstr>
      <vt:lpstr>Segoe UI</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Nishioka</dc:creator>
  <cp:lastModifiedBy>John Pulido</cp:lastModifiedBy>
  <cp:revision>176</cp:revision>
  <cp:lastPrinted>2017-01-07T00:19:21Z</cp:lastPrinted>
  <dcterms:created xsi:type="dcterms:W3CDTF">2017-01-06T22:25:16Z</dcterms:created>
  <dcterms:modified xsi:type="dcterms:W3CDTF">2023-09-12T18:38:28Z</dcterms:modified>
</cp:coreProperties>
</file>